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0"/>
  </p:notesMasterIdLst>
  <p:handoutMasterIdLst>
    <p:handoutMasterId r:id="rId61"/>
  </p:handoutMasterIdLst>
  <p:sldIdLst>
    <p:sldId id="487" r:id="rId6"/>
    <p:sldId id="408" r:id="rId7"/>
    <p:sldId id="409" r:id="rId8"/>
    <p:sldId id="410" r:id="rId9"/>
    <p:sldId id="411" r:id="rId10"/>
    <p:sldId id="412" r:id="rId11"/>
    <p:sldId id="413" r:id="rId12"/>
    <p:sldId id="414" r:id="rId13"/>
    <p:sldId id="447" r:id="rId14"/>
    <p:sldId id="415" r:id="rId15"/>
    <p:sldId id="416" r:id="rId16"/>
    <p:sldId id="417" r:id="rId17"/>
    <p:sldId id="418" r:id="rId18"/>
    <p:sldId id="419" r:id="rId19"/>
    <p:sldId id="420" r:id="rId20"/>
    <p:sldId id="421" r:id="rId21"/>
    <p:sldId id="422" r:id="rId22"/>
    <p:sldId id="423" r:id="rId23"/>
    <p:sldId id="424" r:id="rId24"/>
    <p:sldId id="425" r:id="rId25"/>
    <p:sldId id="426" r:id="rId26"/>
    <p:sldId id="427" r:id="rId27"/>
    <p:sldId id="428" r:id="rId28"/>
    <p:sldId id="429" r:id="rId29"/>
    <p:sldId id="430" r:id="rId30"/>
    <p:sldId id="431" r:id="rId31"/>
    <p:sldId id="432" r:id="rId32"/>
    <p:sldId id="448" r:id="rId33"/>
    <p:sldId id="433" r:id="rId34"/>
    <p:sldId id="449" r:id="rId35"/>
    <p:sldId id="434" r:id="rId36"/>
    <p:sldId id="435" r:id="rId37"/>
    <p:sldId id="437" r:id="rId38"/>
    <p:sldId id="501" r:id="rId39"/>
    <p:sldId id="488" r:id="rId40"/>
    <p:sldId id="489" r:id="rId41"/>
    <p:sldId id="454" r:id="rId42"/>
    <p:sldId id="490" r:id="rId43"/>
    <p:sldId id="491" r:id="rId44"/>
    <p:sldId id="438" r:id="rId45"/>
    <p:sldId id="492" r:id="rId46"/>
    <p:sldId id="493" r:id="rId47"/>
    <p:sldId id="500" r:id="rId48"/>
    <p:sldId id="439" r:id="rId49"/>
    <p:sldId id="440" r:id="rId50"/>
    <p:sldId id="441" r:id="rId51"/>
    <p:sldId id="442" r:id="rId52"/>
    <p:sldId id="443" r:id="rId53"/>
    <p:sldId id="495" r:id="rId54"/>
    <p:sldId id="496" r:id="rId55"/>
    <p:sldId id="497" r:id="rId56"/>
    <p:sldId id="498" r:id="rId57"/>
    <p:sldId id="499" r:id="rId58"/>
    <p:sldId id="298" r:id="rId59"/>
  </p:sldIdLst>
  <p:sldSz cx="9144000" cy="6858000" type="screen4x3"/>
  <p:notesSz cx="6858000" cy="9144000"/>
  <p:embeddedFontLst>
    <p:embeddedFont>
      <p:font typeface="Noto Sans Symbols" panose="020B0604020202020204"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06" userDrawn="1">
          <p15:clr>
            <a:srgbClr val="A4A3A4"/>
          </p15:clr>
        </p15:guide>
        <p15:guide id="2" pos="295" userDrawn="1">
          <p15:clr>
            <a:srgbClr val="A4A3A4"/>
          </p15:clr>
        </p15:guide>
        <p15:guide id="4" orient="horz" pos="119" userDrawn="1">
          <p15:clr>
            <a:srgbClr val="A4A3A4"/>
          </p15:clr>
        </p15:guide>
        <p15:guide id="5" orient="horz" pos="822" userDrawn="1">
          <p15:clr>
            <a:srgbClr val="A4A3A4"/>
          </p15:clr>
        </p15:guide>
        <p15:guide id="6" orient="horz" pos="958" userDrawn="1">
          <p15:clr>
            <a:srgbClr val="A4A3A4"/>
          </p15:clr>
        </p15:guide>
        <p15:guide id="7"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Sherla, Bhanuprakash" initials="SB" lastIdx="2" clrIdx="7">
    <p:extLst>
      <p:ext uri="{19B8F6BF-5375-455C-9EA6-DF929625EA0E}">
        <p15:presenceInfo xmlns:p15="http://schemas.microsoft.com/office/powerpoint/2012/main" userId="S::bhanuprakash.sherla1@pearson.com::5b20508d-6c0f-42af-b8db-6b4d3ca3fbf6" providerId="AD"/>
      </p:ext>
    </p:extLst>
  </p:cmAuthor>
  <p:cmAuthor id="1" name="Ruchi Sachdev" initials="" lastIdx="8" clrIdx="1"/>
  <p:cmAuthor id="8" name="Buonanno, Lena" initials="BL" lastIdx="13" clrIdx="8">
    <p:extLst>
      <p:ext uri="{19B8F6BF-5375-455C-9EA6-DF929625EA0E}">
        <p15:presenceInfo xmlns:p15="http://schemas.microsoft.com/office/powerpoint/2012/main" userId="S::lena.buonanno@pearson.com::b7db25ab-1acc-4b12-b56c-c0da7966ba58" providerId="AD"/>
      </p:ext>
    </p:extLst>
  </p:cmAuthor>
  <p:cmAuthor id="2" name="Sarah Reusché" initials="" lastIdx="13" clrIdx="2"/>
  <p:cmAuthor id="9" name="mike casey" initials="mc" lastIdx="14" clrIdx="9">
    <p:extLst>
      <p:ext uri="{19B8F6BF-5375-455C-9EA6-DF929625EA0E}">
        <p15:presenceInfo xmlns:p15="http://schemas.microsoft.com/office/powerpoint/2012/main" userId="f2cf422709588120" providerId="Windows Live"/>
      </p:ext>
    </p:extLst>
  </p:cmAuthor>
  <p:cmAuthor id="3" name="Nitin Shankar" initials="" lastIdx="6" clrIdx="3"/>
  <p:cmAuthor id="10" name="e401560" initials="Straive" lastIdx="1" clrIdx="10"/>
  <p:cmAuthor id="4" name="Kristen Flathman" initials="" lastIdx="1" clrIdx="4"/>
  <p:cmAuthor id="11" name="CE" initials="CE" lastIdx="3" clrIdx="11">
    <p:extLst>
      <p:ext uri="{19B8F6BF-5375-455C-9EA6-DF929625EA0E}">
        <p15:presenceInfo xmlns:p15="http://schemas.microsoft.com/office/powerpoint/2012/main" userId="CE" providerId="None"/>
      </p:ext>
    </p:extLst>
  </p:cmAuthor>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87132" autoAdjust="0"/>
  </p:normalViewPr>
  <p:slideViewPr>
    <p:cSldViewPr snapToGrid="0" snapToObjects="1">
      <p:cViewPr varScale="1">
        <p:scale>
          <a:sx n="110" d="100"/>
          <a:sy n="110" d="100"/>
        </p:scale>
        <p:origin x="996" y="108"/>
      </p:cViewPr>
      <p:guideLst>
        <p:guide orient="horz" pos="3906"/>
        <p:guide pos="295"/>
        <p:guide orient="horz" pos="119"/>
        <p:guide orient="horz" pos="822"/>
        <p:guide orient="horz" pos="958"/>
        <p:guide pos="5465"/>
      </p:guideLst>
    </p:cSldViewPr>
  </p:slideViewPr>
  <p:outlineViewPr>
    <p:cViewPr>
      <p:scale>
        <a:sx n="50" d="100"/>
        <a:sy n="50" d="100"/>
      </p:scale>
      <p:origin x="0" y="-10440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5.fntdata"/><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B0CD679D-9B7F-4D5E-9DDA-B799F49B5E6A}"/>
    <pc:docChg chg="custSel modSld">
      <pc:chgData name="Chellapandi Murugan" userId="213f20c9-52d8-446b-ab6b-14b65f01aa8b" providerId="ADAL" clId="{B0CD679D-9B7F-4D5E-9DDA-B799F49B5E6A}" dt="2024-03-23T14:42:09.233" v="4" actId="207"/>
      <pc:docMkLst>
        <pc:docMk/>
      </pc:docMkLst>
      <pc:sldChg chg="delCm">
        <pc:chgData name="Chellapandi Murugan" userId="213f20c9-52d8-446b-ab6b-14b65f01aa8b" providerId="ADAL" clId="{B0CD679D-9B7F-4D5E-9DDA-B799F49B5E6A}" dt="2024-03-23T06:50:38.267" v="0" actId="1592"/>
        <pc:sldMkLst>
          <pc:docMk/>
          <pc:sldMk cId="3452098327" sldId="408"/>
        </pc:sldMkLst>
      </pc:sldChg>
      <pc:sldChg chg="delCm">
        <pc:chgData name="Chellapandi Murugan" userId="213f20c9-52d8-446b-ab6b-14b65f01aa8b" providerId="ADAL" clId="{B0CD679D-9B7F-4D5E-9DDA-B799F49B5E6A}" dt="2024-03-23T06:50:44.047" v="1" actId="1592"/>
        <pc:sldMkLst>
          <pc:docMk/>
          <pc:sldMk cId="1710920533" sldId="412"/>
        </pc:sldMkLst>
      </pc:sldChg>
      <pc:sldChg chg="delCm">
        <pc:chgData name="Chellapandi Murugan" userId="213f20c9-52d8-446b-ab6b-14b65f01aa8b" providerId="ADAL" clId="{B0CD679D-9B7F-4D5E-9DDA-B799F49B5E6A}" dt="2024-03-23T06:50:47.984" v="2" actId="1592"/>
        <pc:sldMkLst>
          <pc:docMk/>
          <pc:sldMk cId="3803841210" sldId="432"/>
        </pc:sldMkLst>
      </pc:sldChg>
      <pc:sldChg chg="delCm">
        <pc:chgData name="Chellapandi Murugan" userId="213f20c9-52d8-446b-ab6b-14b65f01aa8b" providerId="ADAL" clId="{B0CD679D-9B7F-4D5E-9DDA-B799F49B5E6A}" dt="2024-03-23T06:50:52.279" v="3" actId="1592"/>
        <pc:sldMkLst>
          <pc:docMk/>
          <pc:sldMk cId="173096506" sldId="488"/>
        </pc:sldMkLst>
      </pc:sldChg>
      <pc:sldChg chg="modSp mod">
        <pc:chgData name="Chellapandi Murugan" userId="213f20c9-52d8-446b-ab6b-14b65f01aa8b" providerId="ADAL" clId="{B0CD679D-9B7F-4D5E-9DDA-B799F49B5E6A}" dt="2024-03-23T14:42:09.233" v="4" actId="207"/>
        <pc:sldMkLst>
          <pc:docMk/>
          <pc:sldMk cId="3423117317" sldId="495"/>
        </pc:sldMkLst>
        <pc:spChg chg="mod">
          <ac:chgData name="Chellapandi Murugan" userId="213f20c9-52d8-446b-ab6b-14b65f01aa8b" providerId="ADAL" clId="{B0CD679D-9B7F-4D5E-9DDA-B799F49B5E6A}" dt="2024-03-23T14:42:09.233" v="4" actId="207"/>
          <ac:spMkLst>
            <pc:docMk/>
            <pc:sldMk cId="3423117317" sldId="49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X axis represents unemployment rate in percent, and the Y axis represents inflation rate in percent per year. The vertical line representing the long run Phillips curve intersects the expected inflation rate = 1.5% at (5, 1.5), expected inflation rate = 4.5% at (5, 4.5), and expected inflation rate = 7.5%.</a:t>
            </a:r>
            <a:r>
              <a:rPr lang="en-US" noProof="0" dirty="0"/>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039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X axis represents unemployment rate in percent, and the Y axis represents inflation rate in percent per year. The vertical line representing the long run Phillips curve intersects the expected inflation rate = 1.5% at (5, 1.5), expected inflation rate = 4.5% at (5, 4.5), and expected inflation rate = 7.5%.</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5842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unemployment rate in percent, and the Y axis represents inflation rate in percent per year. The vertical line representing the long run Phillips curve intersects the expected inflation rate = 1.5% at (5, 1.5), expected inflation rate = 4.5% at (5, 4.5), and expected inflation rate = 7.5%.</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28201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X axis represents unemployment rate in percent, and the Y axis represents inflation rate in percent per year. The line for expected inflation rate = 3% falls through the center of the graph. When the inflation rate is increasing, the Phillips curve eventually shifts up. When the inflation rate is decreasing, the Phillips Curve eventually shifts down. Line 3% intersects the points A, (4, 4), and B, (5.5, 2.5), and point C, (5, 3) and the vertical line representing long run Phillips Curve. Point C is where the inflation rate is stable.</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9090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unemployment rate in percent, and the Y axis represents inflation rate in percent per year. The line for expected inflation rate = 3% falls through the center of the graph. When the inflation rate is increasing, the Phillips curve eventually shifts up. When the inflation rate is decreasing, the Phillips Curve eventually shifts down. Line 3% intersects the points A, (4, 4), and B, (5.5, 2.5), and point C, (5, 3) and the vertical line representing long run Phillips Curve. Point C is where the inflation rate is stable.</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03485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unemployment rate in percent, and the Y axis represents inflation rate in percent per year. The vertical line representing the long-run Phillips curve intersects point C at (5, 4.5), and the expected inflation rate = 1.5% at point A, (5, 1.5). Line 1.5% also intersects point B at (3.5, 4.5). The distance between points A and B is the effect of expansionary monetary policy if workers and firms ignore inflation or have adaptive expectations. The distance between points A and C is the effect of expansionary monetary policy if workers and firms have rational expectations.</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867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(a) The graph depicts the aggregate demand and aggregate supply. The horizontal axis represents real G D P, in billions of 2017 dollars, and ranges from 0 to 6,106, with a kink at the origin. The vertical axis represents price level with a G D P deflator, 2017 = 100, and ranges from 0 to 27.8, with a kink at the origin. The S R A S sub 1973 line shifts left and becomes S R A S sub 1975. An increase in oil prices shifts the S R A S curve to the left, resulting in a new short run equilibrium with lower real G D P and higher price level, at (6,061, 27.8) on the A D line. The A D line intersects S R A S sub 1973 and vertical L R A S at (6,106, 23.3). </a:t>
            </a:r>
          </a:p>
          <a:p>
            <a:r>
              <a:rPr lang="en-US" sz="1200" b="0" i="0" u="none" strike="noStrike" kern="1200" cap="none" noProof="0" dirty="0">
                <a:solidFill>
                  <a:schemeClr val="dk1"/>
                </a:solidFill>
                <a:effectLst/>
                <a:latin typeface="Arial"/>
                <a:ea typeface="Arial"/>
                <a:cs typeface="Arial"/>
                <a:sym typeface="Arial"/>
              </a:rPr>
              <a:t>(b) The graph depicts the Phillips curve. The horizontal axis represents unemployment rate in percent, and ranges from 0 to 8.5, with a kink near the origin. The vertical axis represents inflation rate in percent per year, and ranges from 0 to 10%, with a kink near the origin. The line for short run Phillips curve 1973 intersects the vertical line representing the long run Phillips curve at (4.9, 5.5). The line shifts up and becomes short run Phillips curve 1975. At (8.5, 9.3), the supply shock that shifts the S R A S curve to the left also shifts up the Phillips curve. Short run Phillips curve 1975 also intersects the long run Phillips curve at (4.9, 10).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577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(a) The graph depicts the aggregate demand and aggregate supply. The horizontal axis represents real G D P, in billions of 2017 dollars, and ranges from 0 to 6,106, with a kink at the origin. The vertical axis represents price level with a G D P deflator, 2017 = 100, and ranges from 0 to 27.8, with a kink at the origin. The S R A S sub 1973 line shifts left and becomes S R A S sub 1975. An increase in oil prices shifts the S R A S curve to the left, resulting in a new short run equilibrium with lower real G D P and higher price level, at (6,061, 27.8) on the A D line. The A D line intersects S R A S sub 1973 and vertical L R A S at (6,106, 23.3). </a:t>
            </a:r>
          </a:p>
          <a:p>
            <a:r>
              <a:rPr lang="en-US" sz="1200" b="0" i="0" u="none" strike="noStrike" kern="1200" cap="none" noProof="0" dirty="0">
                <a:solidFill>
                  <a:schemeClr val="dk1"/>
                </a:solidFill>
                <a:effectLst/>
                <a:latin typeface="Arial"/>
                <a:ea typeface="Arial"/>
                <a:cs typeface="Arial"/>
                <a:sym typeface="Arial"/>
              </a:rPr>
              <a:t>(b) The graph depicts the Phillips curve. The horizontal axis represents unemployment rate in percent, and ranges from 0 to 8.5, with a kink near the origin. The vertical axis represents inflation rate in percent per year, and ranges from 0 to 10%, with a kink near the origin. The line for short run Phillips curve 1973 intersects the vertical line representing the long run Phillips curve at (4.9, 5.5). The line shifts up and becomes short run Phillips curve 1975. At (8.5, 9.3), the supply shock that shifts the S R A S curve to the left also shifts up the Phillips curve. Short run Phillips curve 1975 also intersects the long run Phillips curve at (4.9, 10).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0877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X axis represents unemployment rate in percent, and the Y axis represents inflation rate in percent per year. The line for short run Phillips curve before Volker disinflation shifts down and becomes the line for short run Phillips curve after Volcker disinflation. The inflation rate connects the points </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1979, (5.9, 12)</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(7, 13.8)</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(7.8, 10)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1982, (9.9, 6), intersecting the before line.</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1983, (9.8, 4)</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(7.5, 4)</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(7.3, 3.9)</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(7, 2)</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(6.1, 4)</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(5.6, 4.1)</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1989, (5, 5)</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85332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unemployment rate in percent, and the Y axis represents inflation rate in percent per year. The line for short run Phillips curve before Volker disinflation shifts down and becomes the line for short run Phillips curve after Volcker disinflation. The inflation rate connects the points </a:t>
            </a:r>
          </a:p>
          <a:p>
            <a:pPr lvl="0"/>
            <a:r>
              <a:rPr lang="en-US" sz="1200" b="0" i="0" u="none" strike="noStrike" kern="1200" cap="none" noProof="0" dirty="0">
                <a:solidFill>
                  <a:schemeClr val="dk1"/>
                </a:solidFill>
                <a:effectLst/>
                <a:latin typeface="Arial"/>
                <a:ea typeface="Arial"/>
                <a:cs typeface="Arial"/>
                <a:sym typeface="Arial"/>
              </a:rPr>
              <a:t>1979, (5.9, 12)</a:t>
            </a:r>
          </a:p>
          <a:p>
            <a:pPr lvl="0"/>
            <a:r>
              <a:rPr lang="en-US" sz="1200" b="0" i="0" u="none" strike="noStrike" kern="1200" cap="none" noProof="0" dirty="0">
                <a:solidFill>
                  <a:schemeClr val="dk1"/>
                </a:solidFill>
                <a:effectLst/>
                <a:latin typeface="Arial"/>
                <a:ea typeface="Arial"/>
                <a:cs typeface="Arial"/>
                <a:sym typeface="Arial"/>
              </a:rPr>
              <a:t>(7, 13.8)</a:t>
            </a:r>
          </a:p>
          <a:p>
            <a:pPr lvl="0"/>
            <a:r>
              <a:rPr lang="en-US" sz="1200" b="0" i="0" u="none" strike="noStrike" kern="1200" cap="none" noProof="0" dirty="0">
                <a:solidFill>
                  <a:schemeClr val="dk1"/>
                </a:solidFill>
                <a:effectLst/>
                <a:latin typeface="Arial"/>
                <a:ea typeface="Arial"/>
                <a:cs typeface="Arial"/>
                <a:sym typeface="Arial"/>
              </a:rPr>
              <a:t>(7.8, 10)</a:t>
            </a:r>
          </a:p>
          <a:p>
            <a:pPr lvl="0"/>
            <a:r>
              <a:rPr lang="en-US" sz="1200" b="0" i="0" u="none" strike="noStrike" kern="1200" cap="none" noProof="0" dirty="0">
                <a:solidFill>
                  <a:schemeClr val="dk1"/>
                </a:solidFill>
                <a:effectLst/>
                <a:latin typeface="Arial"/>
                <a:ea typeface="Arial"/>
                <a:cs typeface="Arial"/>
                <a:sym typeface="Arial"/>
              </a:rPr>
              <a:t>1982, (9.9, 6), intersecting the before line.</a:t>
            </a:r>
          </a:p>
          <a:p>
            <a:pPr lvl="0"/>
            <a:r>
              <a:rPr lang="en-US" sz="1200" b="0" i="0" u="none" strike="noStrike" kern="1200" cap="none" noProof="0" dirty="0">
                <a:solidFill>
                  <a:schemeClr val="dk1"/>
                </a:solidFill>
                <a:effectLst/>
                <a:latin typeface="Arial"/>
                <a:ea typeface="Arial"/>
                <a:cs typeface="Arial"/>
                <a:sym typeface="Arial"/>
              </a:rPr>
              <a:t>1983, (9.8, 4)</a:t>
            </a:r>
          </a:p>
          <a:p>
            <a:pPr lvl="0"/>
            <a:r>
              <a:rPr lang="en-US" sz="1200" b="0" i="0" u="none" strike="noStrike" kern="1200" cap="none" noProof="0" dirty="0">
                <a:solidFill>
                  <a:schemeClr val="dk1"/>
                </a:solidFill>
                <a:effectLst/>
                <a:latin typeface="Arial"/>
                <a:ea typeface="Arial"/>
                <a:cs typeface="Arial"/>
                <a:sym typeface="Arial"/>
              </a:rPr>
              <a:t>(7.5, 4)</a:t>
            </a:r>
          </a:p>
          <a:p>
            <a:pPr lvl="0"/>
            <a:r>
              <a:rPr lang="en-US" sz="1200" b="0" i="0" u="none" strike="noStrike" kern="1200" cap="none" noProof="0" dirty="0">
                <a:solidFill>
                  <a:schemeClr val="dk1"/>
                </a:solidFill>
                <a:effectLst/>
                <a:latin typeface="Arial"/>
                <a:ea typeface="Arial"/>
                <a:cs typeface="Arial"/>
                <a:sym typeface="Arial"/>
              </a:rPr>
              <a:t>(7.3, 3.9)</a:t>
            </a:r>
          </a:p>
          <a:p>
            <a:pPr lvl="0"/>
            <a:r>
              <a:rPr lang="en-US" sz="1200" b="0" i="0" u="none" strike="noStrike" kern="1200" cap="none" noProof="0" dirty="0">
                <a:solidFill>
                  <a:schemeClr val="dk1"/>
                </a:solidFill>
                <a:effectLst/>
                <a:latin typeface="Arial"/>
                <a:ea typeface="Arial"/>
                <a:cs typeface="Arial"/>
                <a:sym typeface="Arial"/>
              </a:rPr>
              <a:t>(7, 2)</a:t>
            </a:r>
          </a:p>
          <a:p>
            <a:pPr lvl="0"/>
            <a:r>
              <a:rPr lang="en-US" sz="1200" b="0" i="0" u="none" strike="noStrike" kern="1200" cap="none" noProof="0" dirty="0">
                <a:solidFill>
                  <a:schemeClr val="dk1"/>
                </a:solidFill>
                <a:effectLst/>
                <a:latin typeface="Arial"/>
                <a:ea typeface="Arial"/>
                <a:cs typeface="Arial"/>
                <a:sym typeface="Arial"/>
              </a:rPr>
              <a:t>(6.1, 4)</a:t>
            </a:r>
          </a:p>
          <a:p>
            <a:pPr lvl="0"/>
            <a:r>
              <a:rPr lang="en-US" sz="1200" b="0" i="0" u="none" strike="noStrike" kern="1200" cap="none" noProof="0" dirty="0">
                <a:solidFill>
                  <a:schemeClr val="dk1"/>
                </a:solidFill>
                <a:effectLst/>
                <a:latin typeface="Arial"/>
                <a:ea typeface="Arial"/>
                <a:cs typeface="Arial"/>
                <a:sym typeface="Arial"/>
              </a:rPr>
              <a:t>(5.6, 4.1)</a:t>
            </a:r>
          </a:p>
          <a:p>
            <a:r>
              <a:rPr lang="en-US" sz="1200" b="0" i="0" u="none" strike="noStrike" kern="1200" cap="none" noProof="0" dirty="0">
                <a:solidFill>
                  <a:schemeClr val="dk1"/>
                </a:solidFill>
                <a:effectLst/>
                <a:latin typeface="Arial"/>
                <a:ea typeface="Arial"/>
                <a:cs typeface="Arial"/>
                <a:sym typeface="Arial"/>
              </a:rPr>
              <a:t>1989, (5, 5)</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79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(a) The graph depicts the effects of an increase in aggregate demand. The horizontal axis represents real G D P, in trillions of 2017 dollars, and ranges from 0 to 20.6, with a kink near the origin. The vertical axis represents price level with a G D P deflator, 2017 = 100, and ranges from 0 to 123.6, with a kink near the origin. A D sub 2025 shifts right and becomes A D sub 2026 weak increase in demand. A D sub 2026 weak increase in demand shifts right and becomes A D sub 2026 strong increase in demand. If there is only a weak increase in A D, the price level and real G D P increase less than if there is a strong increase in A D. The short run aggregate supply line, S R A S intersects A D sub 2025 at point A, (20.0, 120.0), A D sub 2026 weak increase in demand at point B, (20.2, 121.2), and A D sub 2026 strong increase in demand at point C, (20.6, 123.6). </a:t>
            </a:r>
          </a:p>
          <a:p>
            <a:r>
              <a:rPr lang="en-US" sz="1200" b="0" i="0" u="none" strike="noStrike" kern="1200" cap="none" noProof="0" dirty="0">
                <a:solidFill>
                  <a:schemeClr val="dk1"/>
                </a:solidFill>
                <a:effectLst/>
                <a:latin typeface="Arial"/>
                <a:ea typeface="Arial"/>
                <a:cs typeface="Arial"/>
                <a:sym typeface="Arial"/>
              </a:rPr>
              <a:t>(b) The graph represents the Phillips Curve. The horizontal axis represents unemployment rate in percent, and ranges from 0 to 6%. The vertical axis represents inflation rate in percent per year, and ranges from 0 to 3%. The line representing the Phillips curve falls through points B, (6, 1), the economy in 2026, if there is weak growth in A D, and C, (4, 3), the economy in 2026, if there is strong growth in A 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5046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47773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54962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2000 to 2022, in increments of 2 years. The vertical axis represents employment population ratio, and ranges from 68 to 84, in increments of 2%. The areas for recession periods 2001 to 2002, 2007 to 2009, and 2021 are shaded. The line starts at 82 in 2000, falls to 79 by 2004, rises to 80 in 2007, falls again to 75 in 2010, then rises through 77 in 2017, where Fed begins raising its target for the federal funds rate, and 80 in 2019, where Fed stops raising its target for the federal funds rate, reaches 81 in 2020, and falls steeply to 70 by the end of 2020, and ends at 82 in 2023.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3509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2000 to 2022, in increments of 2 years. The vertical axis represents employment population ratio, and ranges from 68 to 84, in increments of 2%. The areas for recession periods 2001 to 2002, 2007 to 2009, and 2021 are shaded. The line starts at 82 in 2000, falls to 79 by 2004, rises to 80 in 2007, falls again to 75 in 2010, then rises through 77 in 2017, where Fed begins raising its target for the federal funds rate, and 80 in 2019, where Fed stops raising its target for the federal funds rate, reaches 81 in 2020, and falls steeply to 70 by the end of 2020, and ends at 82 in 2023.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16430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71921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25183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2001 to 2023, in increments of 2 years. The vertical axis represents ratio of job openings to unemployed workers, and ranges from 0 to 2.5, in increments of 0.5. The areas for recession periods 2001 to 2002, 2007 to 2009, and 2020 are shaded. The line starts at 0.8 in 2001, falls to 0.4 by 2003, rises to 0.7 in 2007, falls again to 0.3 in 2009, then rises to 1.2 in 2019, and falls steeply to 0.2 by the end of 2020, rises to 1.9 in 2021, and ends at 1.7 in 2023. </a:t>
            </a:r>
            <a:r>
              <a:rPr lang="en-US" sz="1200" b="0" i="0" u="none" strike="noStrike" kern="1200" cap="none">
                <a:solidFill>
                  <a:schemeClr val="dk1"/>
                </a:solidFill>
                <a:effectLst/>
                <a:latin typeface="Arial"/>
                <a:ea typeface="Arial"/>
                <a:cs typeface="Arial"/>
                <a:sym typeface="Arial"/>
              </a:rPr>
              <a:t>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7430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(a) The scatterplot is titled, November 2011 to February 2020. The horizontal axis represents unemployment rate in percent, and ranges from 1.0 to 10.0%, in increments of 1%. The vertical axis represents wage inflation in percentage, and ranges from 1.0 to 4.0%, in increments of 0.5%. During this period, when the unemployment rate dropped below 5.5 percent, wage inflation increased. The flow of wage inflation falls from 3.5 to 1.5, and between unemployment rate 3.0 to 9.0, where most of the data points are clustered.</a:t>
            </a:r>
          </a:p>
          <a:p>
            <a:r>
              <a:rPr lang="en-US" sz="1200" b="0" i="0" u="none" strike="noStrike" kern="1200" cap="none" noProof="0" dirty="0">
                <a:solidFill>
                  <a:schemeClr val="dk1"/>
                </a:solidFill>
                <a:effectLst/>
                <a:latin typeface="Arial"/>
                <a:ea typeface="Arial"/>
                <a:cs typeface="Arial"/>
                <a:sym typeface="Arial"/>
              </a:rPr>
              <a:t>(b) The scatterplot is titled, March 2020 to June 2023. The horizontal axis represents unemployment rate in percent, and ranges from 1.0 to 16.0%, in increments of 1.5%. The vertical axis represents wage inflation in percentage, and ranges from 1 to 9%, in increments of 1%. During this period, there was no visible trade off between unemployment and inflation. The flow of inflation falls from 6.0 to 3.5, and between unemployment rate 2.5 to 8.5, where most of the data points are clustered. The flow of inflation is loosely populated between 5.5 and 4.5, and between unemployment rate 4.5 to 11.5. All values are estimated.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7528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67914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noProof="0" dirty="0">
                <a:effectLst/>
                <a:latin typeface="Segoe UI" panose="020B0502040204020203" pitchFamily="34" charset="0"/>
              </a:rPr>
              <a:t>NOTE: In the digital chapter, The Figure 17.12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noProof="0" dirty="0">
              <a:effectLst/>
              <a:latin typeface="Segoe UI" panose="020B0502040204020203" pitchFamily="34" charset="0"/>
            </a:endParaRPr>
          </a:p>
          <a:p>
            <a:r>
              <a:rPr lang="en-US" sz="1200" b="0" i="0" u="none" strike="noStrike" kern="1200" cap="none" noProof="0" dirty="0">
                <a:solidFill>
                  <a:schemeClr val="dk1"/>
                </a:solidFill>
                <a:effectLst/>
                <a:latin typeface="Arial"/>
                <a:ea typeface="Arial"/>
                <a:cs typeface="Arial"/>
                <a:sym typeface="Arial"/>
              </a:rPr>
              <a:t>The horizontal axis represents index of central bank independence, and ranges from 0 to 4, in increments of 1. The vertical axis represents average inflation rate between 1955 and 1988, and ranges from 0 to 9%, in increments of 1%. The data from the scatterplot is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New Zealand (1.2, 7.5)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Spain (1.5, 8.5)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Italy (1.7, 7.2)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United Kingdom (2, 6.9)</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Australia (2, 6.5)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France slash Norway slash Sweden (2, 6)</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Belgium (2, 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Denmark (2.5, 6.5)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Japan (2.5, 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Canada (2.5, 4.5)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Netherlands (2.5, 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United States (3.4, 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Switzerland (4, 3.1)</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Germany (4, 2.9)</a:t>
            </a:r>
          </a:p>
          <a:p>
            <a:r>
              <a:rPr lang="en-US" sz="1200" b="0" i="0" u="none" strike="noStrike" kern="1200" cap="none" noProof="0" dirty="0">
                <a:solidFill>
                  <a:schemeClr val="dk1"/>
                </a:solidFill>
                <a:effectLst/>
                <a:latin typeface="Arial"/>
                <a:ea typeface="Arial"/>
                <a:cs typeface="Arial"/>
                <a:sym typeface="Arial"/>
              </a:rPr>
              <a:t>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399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In the first graph, the horizontal axis represents real G D P, in trillions of 2017 dollars, and the vertical axis represents price level, G D P deflator, 2017 = 100. The vertical line representing long run aggregate supply curve, is at 20.0, the potential G D P. </a:t>
            </a:r>
            <a:endParaRPr lang="en-AU"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10422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9027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96020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29082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2018 to 2023, in increments of 1 year. The vertical axis represents inflation rate, and ranges from negative 2 to 12%, in increments of 2%. The line for European Union starts at 1.8 in 2018, falls to 0 in 2021, rises to 12% in mid 2022 and ends at 6 in 2023. The line for United Kingdom starts at 2.6 in 2018, falls to 0 in 2020, rises to 9% in mid 2022 and ends at 7 in 2023. The line for United States starts at 2 in 2018, reaches 2.2 in early 2020, falls to 0 in mid 2020, rises to 8.2% in mid 2022 and ends at 2 in 2023. The line for Canada starts at 2 in 2018, reaches 2.4 in late 2019, falls to negative 0.2 in mid 2020, rises to 8% in mid 2022 and ends at 2.4 in 2023. The line for Japan starts at 1.9 in 2018, reaches 0 in 2019, falls to negative 1.6 in 2021, rises to 4% in late 2022 and ends at 2.6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1984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In the second graph, the horizontal axis represents the unemployment rate in percent, and the vertical axis represents the inflation rate in percent per year. The vertical line representing long run Phillips curve is at 4.5, the natural rate of unemployment.</a:t>
            </a:r>
            <a:endParaRPr lang="en-AU"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8984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0014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16533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4861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167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unemployment rate in percent, and the Y axis represents inflation rate in percent per year. The line representing the short run Phillips curve falls through (4, 4.5), and intersects the vertical long run Phillips Curve at (5, 1). As short run equilibrium moved up the short run Phillips curve during the 1960s, workers and firms expected an inflation rate of 1.5 percent, but actually experienced an inflation rate of 4.5 percent.</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1556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IN" altLang="en-US" sz="1200" b="0" dirty="0">
                <a:latin typeface="Verdana"/>
                <a:ea typeface="Verdana" panose="020B0604030504040204" pitchFamily="34" charset="0"/>
                <a:cs typeface="Verdana" panose="020B0604030504040204" pitchFamily="34" charset="0"/>
              </a:rPr>
              <a:t>Copyright © 2025, 2021,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0.wmf"/><Relationship Id="rId12" Type="http://schemas.openxmlformats.org/officeDocument/2006/relationships/oleObject" Target="../embeddings/oleObject7.bin"/><Relationship Id="rId2" Type="http://schemas.openxmlformats.org/officeDocument/2006/relationships/oleObject" Target="../embeddings/oleObject2.bin"/><Relationship Id="rId1" Type="http://schemas.openxmlformats.org/officeDocument/2006/relationships/slideLayout" Target="../slideLayouts/slideLayout4.xml"/><Relationship Id="rId6" Type="http://schemas.openxmlformats.org/officeDocument/2006/relationships/oleObject" Target="../embeddings/oleObject4.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1.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1074483"/>
            <a:ext cx="8229600" cy="446342"/>
          </a:xfrm>
        </p:spPr>
        <p:txBody>
          <a:bodyPr anchor="ctr"/>
          <a:lstStyle/>
          <a:p>
            <a:pPr>
              <a:spcBef>
                <a:spcPts val="600"/>
              </a:spcBef>
            </a:pPr>
            <a:r>
              <a:rPr lang="en-US"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136774" y="1906104"/>
            <a:ext cx="3657600" cy="1186345"/>
          </a:xfrm>
        </p:spPr>
        <p:txBody>
          <a:bodyPr/>
          <a:lstStyle/>
          <a:p>
            <a:pPr marL="0" algn="ctr"/>
            <a:r>
              <a:rPr lang="en-US" b="1" dirty="0">
                <a:solidFill>
                  <a:schemeClr val="tx1"/>
                </a:solidFill>
                <a:latin typeface="+mn-lt"/>
              </a:rPr>
              <a:t>Chapter 17</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031720" y="3252789"/>
            <a:ext cx="3807480" cy="1186345"/>
          </a:xfrm>
        </p:spPr>
        <p:txBody>
          <a:bodyPr/>
          <a:lstStyle/>
          <a:p>
            <a:pPr lvl="0">
              <a:buSzPts val="2200"/>
            </a:pPr>
            <a:r>
              <a:rPr lang="en-US" dirty="0"/>
              <a:t>Inflation, Unemployment, and Federal Reserve Policy</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2025, 2021,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Role of Expectations of Future Inflation</a:t>
            </a:r>
            <a:endParaRPr lang="en-IN" sz="3200" dirty="0"/>
          </a:p>
        </p:txBody>
      </p:sp>
      <p:sp>
        <p:nvSpPr>
          <p:cNvPr id="7" name="Content Placeholder 6"/>
          <p:cNvSpPr>
            <a:spLocks noGrp="1"/>
          </p:cNvSpPr>
          <p:nvPr>
            <p:ph sz="quarter" idx="13"/>
          </p:nvPr>
        </p:nvSpPr>
        <p:spPr>
          <a:xfrm>
            <a:off x="457200" y="1556326"/>
            <a:ext cx="8229600" cy="2051169"/>
          </a:xfrm>
        </p:spPr>
        <p:txBody>
          <a:bodyPr/>
          <a:lstStyle/>
          <a:p>
            <a:pPr marL="432" indent="0">
              <a:spcBef>
                <a:spcPts val="600"/>
              </a:spcBef>
              <a:buNone/>
            </a:pPr>
            <a:r>
              <a:rPr lang="en-US" sz="2000" dirty="0"/>
              <a:t>However, this conclusion contradicted the experience of the 1950s and 1960s, during which time a stable trade-off seemed to exist between unemployment and inflation.</a:t>
            </a:r>
          </a:p>
          <a:p>
            <a:pPr>
              <a:spcBef>
                <a:spcPts val="600"/>
              </a:spcBef>
            </a:pPr>
            <a:r>
              <a:rPr lang="en-US" sz="2000" dirty="0"/>
              <a:t>The short-run trade-off appears to exist because </a:t>
            </a:r>
            <a:r>
              <a:rPr lang="en-US" sz="2000" b="1" dirty="0"/>
              <a:t>workers and firms sometimes expect the inflation rate to be either higher or lower than it turns out to be</a:t>
            </a:r>
            <a:r>
              <a:rPr lang="en-US" sz="2000" dirty="0"/>
              <a:t>.</a:t>
            </a:r>
          </a:p>
        </p:txBody>
      </p:sp>
      <p:sp>
        <p:nvSpPr>
          <p:cNvPr id="8" name="Content Placeholder 7"/>
          <p:cNvSpPr>
            <a:spLocks noGrp="1"/>
          </p:cNvSpPr>
          <p:nvPr>
            <p:ph sz="quarter" idx="14"/>
          </p:nvPr>
        </p:nvSpPr>
        <p:spPr>
          <a:xfrm>
            <a:off x="457200" y="3681351"/>
            <a:ext cx="8229600" cy="1554528"/>
          </a:xfrm>
        </p:spPr>
        <p:txBody>
          <a:bodyPr/>
          <a:lstStyle/>
          <a:p>
            <a:pPr marL="432" indent="0">
              <a:buNone/>
            </a:pPr>
            <a:r>
              <a:rPr lang="en-US" sz="2000" dirty="0"/>
              <a:t>Suppose G</a:t>
            </a:r>
            <a:r>
              <a:rPr lang="en-US" sz="200" dirty="0"/>
              <a:t> </a:t>
            </a:r>
            <a:r>
              <a:rPr lang="en-US" sz="2000" dirty="0"/>
              <a:t>M and the United Auto Workers (U</a:t>
            </a:r>
            <a:r>
              <a:rPr lang="en-US" sz="200" dirty="0"/>
              <a:t> </a:t>
            </a:r>
            <a:r>
              <a:rPr lang="en-US" sz="2000" dirty="0"/>
              <a:t>A</a:t>
            </a:r>
            <a:r>
              <a:rPr lang="en-US" sz="200" dirty="0"/>
              <a:t> </a:t>
            </a:r>
            <a:r>
              <a:rPr lang="en-US" sz="2000" dirty="0"/>
              <a:t>W) agree to a wage of $50 per hour for 2026. They expect the price level to increase from 120.0 in 2025 to 123.6 in 2026: 3 percent inflation.</a:t>
            </a:r>
          </a:p>
          <a:p>
            <a:r>
              <a:rPr lang="en-US" sz="2000" dirty="0"/>
              <a:t>Then $50 represents a real wage of $40.45:</a:t>
            </a:r>
          </a:p>
        </p:txBody>
      </p:sp>
      <p:graphicFrame>
        <p:nvGraphicFramePr>
          <p:cNvPr id="9" name="Object 8" descr="Real wage = start fraction nominal wage over price level end fraction times 100 = start fraction 50 dollars over 123.6 end fraction times 100 = 40.45 dollars.">
            <a:extLst>
              <a:ext uri="{FF2B5EF4-FFF2-40B4-BE49-F238E27FC236}">
                <a16:creationId xmlns:a16="http://schemas.microsoft.com/office/drawing/2014/main" id="{7DEE47E9-D70A-4FBE-BB47-621329524179}"/>
              </a:ext>
            </a:extLst>
          </p:cNvPr>
          <p:cNvGraphicFramePr>
            <a:graphicFrameLocks noChangeAspect="1"/>
          </p:cNvGraphicFramePr>
          <p:nvPr>
            <p:extLst>
              <p:ext uri="{D42A27DB-BD31-4B8C-83A1-F6EECF244321}">
                <p14:modId xmlns:p14="http://schemas.microsoft.com/office/powerpoint/2010/main" val="1151859258"/>
              </p:ext>
            </p:extLst>
          </p:nvPr>
        </p:nvGraphicFramePr>
        <p:xfrm>
          <a:off x="1533401" y="5343472"/>
          <a:ext cx="6077199" cy="577098"/>
        </p:xfrm>
        <a:graphic>
          <a:graphicData uri="http://schemas.openxmlformats.org/presentationml/2006/ole">
            <mc:AlternateContent xmlns:mc="http://schemas.openxmlformats.org/markup-compatibility/2006">
              <mc:Choice xmlns:v="urn:schemas-microsoft-com:vml" Requires="v">
                <p:oleObj name="Equation" r:id="rId3" imgW="6553080" imgH="622080" progId="Equation.DSMT4">
                  <p:embed/>
                </p:oleObj>
              </mc:Choice>
              <mc:Fallback>
                <p:oleObj name="Equation" r:id="rId3" imgW="6553080" imgH="622080" progId="Equation.DSMT4">
                  <p:embed/>
                  <p:pic>
                    <p:nvPicPr>
                      <p:cNvPr id="9" name="Object 8" descr="Real wage = start fraction nominal wage over price level end fraction times 100 = start fraction 50 dollars over 123.6 end fraction times 100 = 40.45 dollars.">
                        <a:extLst>
                          <a:ext uri="{FF2B5EF4-FFF2-40B4-BE49-F238E27FC236}">
                            <a16:creationId xmlns:a16="http://schemas.microsoft.com/office/drawing/2014/main" id="{7DEE47E9-D70A-4FBE-BB47-621329524179}"/>
                          </a:ext>
                        </a:extLst>
                      </p:cNvPr>
                      <p:cNvPicPr/>
                      <p:nvPr/>
                    </p:nvPicPr>
                    <p:blipFill>
                      <a:blip r:embed="rId4"/>
                      <a:stretch>
                        <a:fillRect/>
                      </a:stretch>
                    </p:blipFill>
                    <p:spPr>
                      <a:xfrm>
                        <a:off x="1533401" y="5343472"/>
                        <a:ext cx="6077199" cy="577098"/>
                      </a:xfrm>
                      <a:prstGeom prst="rect">
                        <a:avLst/>
                      </a:prstGeom>
                    </p:spPr>
                  </p:pic>
                </p:oleObj>
              </mc:Fallback>
            </mc:AlternateContent>
          </a:graphicData>
        </a:graphic>
      </p:graphicFrame>
    </p:spTree>
    <p:extLst>
      <p:ext uri="{BB962C8B-B14F-4D97-AF65-F5344CB8AC3E}">
        <p14:creationId xmlns:p14="http://schemas.microsoft.com/office/powerpoint/2010/main" val="412374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Table 17.1 The Effect of Unexpected Price Level Changes on the Real Wage</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95131424"/>
              </p:ext>
            </p:extLst>
          </p:nvPr>
        </p:nvGraphicFramePr>
        <p:xfrm>
          <a:off x="485216" y="1664611"/>
          <a:ext cx="8190472" cy="2456452"/>
        </p:xfrm>
        <a:graphic>
          <a:graphicData uri="http://schemas.openxmlformats.org/drawingml/2006/table">
            <a:tbl>
              <a:tblPr firstRow="1" bandRow="1">
                <a:tableStyleId>{2D5ABB26-0587-4C30-8999-92F81FD0307C}</a:tableStyleId>
              </a:tblPr>
              <a:tblGrid>
                <a:gridCol w="1556526">
                  <a:extLst>
                    <a:ext uri="{9D8B030D-6E8A-4147-A177-3AD203B41FA5}">
                      <a16:colId xmlns:a16="http://schemas.microsoft.com/office/drawing/2014/main" val="3837383429"/>
                    </a:ext>
                  </a:extLst>
                </a:gridCol>
                <a:gridCol w="2367420">
                  <a:extLst>
                    <a:ext uri="{9D8B030D-6E8A-4147-A177-3AD203B41FA5}">
                      <a16:colId xmlns:a16="http://schemas.microsoft.com/office/drawing/2014/main" val="1179991177"/>
                    </a:ext>
                  </a:extLst>
                </a:gridCol>
                <a:gridCol w="2218908">
                  <a:extLst>
                    <a:ext uri="{9D8B030D-6E8A-4147-A177-3AD203B41FA5}">
                      <a16:colId xmlns:a16="http://schemas.microsoft.com/office/drawing/2014/main" val="2817268667"/>
                    </a:ext>
                  </a:extLst>
                </a:gridCol>
                <a:gridCol w="2047618">
                  <a:extLst>
                    <a:ext uri="{9D8B030D-6E8A-4147-A177-3AD203B41FA5}">
                      <a16:colId xmlns:a16="http://schemas.microsoft.com/office/drawing/2014/main" val="2440073498"/>
                    </a:ext>
                  </a:extLst>
                </a:gridCol>
              </a:tblGrid>
              <a:tr h="828068">
                <a:tc>
                  <a:txBody>
                    <a:bodyPr/>
                    <a:lstStyle/>
                    <a:p>
                      <a:pPr algn="ctr"/>
                      <a:r>
                        <a:rPr lang="en-US" sz="1600" b="1" baseline="0" dirty="0">
                          <a:solidFill>
                            <a:schemeClr val="tx1"/>
                          </a:solidFill>
                        </a:rPr>
                        <a:t>(1)</a:t>
                      </a:r>
                    </a:p>
                    <a:p>
                      <a:pPr algn="ctr"/>
                      <a:r>
                        <a:rPr lang="en-US" sz="1600" b="1" baseline="0" dirty="0">
                          <a:solidFill>
                            <a:schemeClr val="tx1"/>
                          </a:solidFill>
                        </a:rPr>
                        <a:t>Nominal Wage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baseline="0" dirty="0">
                          <a:solidFill>
                            <a:schemeClr val="tx1"/>
                          </a:solidFill>
                        </a:rPr>
                        <a:t>(2)</a:t>
                      </a:r>
                    </a:p>
                    <a:p>
                      <a:pPr algn="ctr"/>
                      <a:r>
                        <a:rPr lang="en-US" sz="1600" b="1" baseline="0" dirty="0">
                          <a:solidFill>
                            <a:schemeClr val="tx1"/>
                          </a:solidFill>
                        </a:rPr>
                        <a:t>Expected Real Wage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baseline="0" dirty="0">
                          <a:solidFill>
                            <a:schemeClr val="tx1"/>
                          </a:solidFill>
                        </a:rPr>
                        <a:t>(3)</a:t>
                      </a:r>
                    </a:p>
                    <a:p>
                      <a:pPr algn="ctr"/>
                      <a:r>
                        <a:rPr lang="en-US" sz="1600" b="1" baseline="0" dirty="0">
                          <a:solidFill>
                            <a:schemeClr val="tx1"/>
                          </a:solidFill>
                        </a:rPr>
                        <a:t>Actual Real Wage with 1% Inflation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baseline="0" dirty="0">
                          <a:solidFill>
                            <a:schemeClr val="tx1"/>
                          </a:solidFill>
                        </a:rPr>
                        <a:t>(4)</a:t>
                      </a:r>
                    </a:p>
                    <a:p>
                      <a:pPr algn="ctr"/>
                      <a:r>
                        <a:rPr lang="en-US" sz="1600" b="1" baseline="0" dirty="0">
                          <a:solidFill>
                            <a:schemeClr val="tx1"/>
                          </a:solidFill>
                        </a:rPr>
                        <a:t>Actual Real Wage with 6% Inflation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018766"/>
                  </a:ext>
                </a:extLst>
              </a:tr>
              <a:tr h="8267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 baseline="0" dirty="0">
                          <a:solidFill>
                            <a:schemeClr val="tx1"/>
                          </a:solidFill>
                        </a:rPr>
                        <a:t>$50.00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a:solidFill>
                            <a:schemeClr val="tx1"/>
                          </a:solidFill>
                        </a:rPr>
                        <a:t>Expected </a:t>
                      </a:r>
                      <a:r>
                        <a:rPr lang="en-US" sz="800" baseline="0" dirty="0">
                          <a:solidFill>
                            <a:schemeClr val="tx1"/>
                          </a:solidFill>
                        </a:rPr>
                        <a:t>P sub 2026 = 123.6</a:t>
                      </a:r>
                    </a:p>
                    <a:p>
                      <a:endParaRPr lang="en-US" sz="1600" baseline="0" dirty="0">
                        <a:solidFill>
                          <a:schemeClr val="tx1"/>
                        </a:solidFill>
                      </a:endParaRPr>
                    </a:p>
                    <a:p>
                      <a:r>
                        <a:rPr lang="en-US" sz="1600" baseline="0" dirty="0">
                          <a:solidFill>
                            <a:schemeClr val="tx1"/>
                          </a:solidFill>
                        </a:rPr>
                        <a:t>Expected inflation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a:solidFill>
                            <a:schemeClr val="tx1"/>
                          </a:solidFill>
                        </a:rPr>
                        <a:t>Actual </a:t>
                      </a:r>
                      <a:r>
                        <a:rPr lang="en-US" sz="800" baseline="0" dirty="0">
                          <a:solidFill>
                            <a:schemeClr val="tx1"/>
                          </a:solidFill>
                        </a:rPr>
                        <a:t>P sub 20 26 = 121.2</a:t>
                      </a:r>
                      <a:endParaRPr lang="en-US" sz="1600" baseline="0" dirty="0">
                        <a:solidFill>
                          <a:schemeClr val="tx1"/>
                        </a:solidFill>
                      </a:endParaRPr>
                    </a:p>
                    <a:p>
                      <a:endParaRPr lang="en-US" sz="1600" baseline="0" dirty="0">
                        <a:solidFill>
                          <a:schemeClr val="tx1"/>
                        </a:solidFill>
                      </a:endParaRPr>
                    </a:p>
                    <a:p>
                      <a:r>
                        <a:rPr lang="en-US" sz="1600" baseline="0" dirty="0">
                          <a:solidFill>
                            <a:schemeClr val="tx1"/>
                          </a:solidFill>
                        </a:rPr>
                        <a:t>Actual inflation =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a:solidFill>
                            <a:schemeClr val="tx1"/>
                          </a:solidFill>
                        </a:rPr>
                        <a:t>Actual </a:t>
                      </a:r>
                      <a:r>
                        <a:rPr lang="en-US" sz="700" baseline="0" dirty="0">
                          <a:solidFill>
                            <a:schemeClr val="tx1"/>
                          </a:solidFill>
                        </a:rPr>
                        <a:t>P sub 2026 = 127.2</a:t>
                      </a:r>
                      <a:endParaRPr lang="en-US" sz="800" baseline="0" dirty="0">
                        <a:solidFill>
                          <a:schemeClr val="tx1"/>
                        </a:solidFill>
                      </a:endParaRPr>
                    </a:p>
                    <a:p>
                      <a:endParaRPr lang="en-US" sz="1600" baseline="0" dirty="0">
                        <a:solidFill>
                          <a:schemeClr val="tx1"/>
                        </a:solidFill>
                      </a:endParaRPr>
                    </a:p>
                    <a:p>
                      <a:r>
                        <a:rPr lang="en-US" sz="1600" baseline="0" dirty="0">
                          <a:solidFill>
                            <a:schemeClr val="tx1"/>
                          </a:solidFill>
                        </a:rPr>
                        <a:t>Actual inflation =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9302854"/>
                  </a:ext>
                </a:extLst>
              </a:tr>
              <a:tr h="801666">
                <a:tc>
                  <a:txBody>
                    <a:bodyPr/>
                    <a:lstStyle/>
                    <a:p>
                      <a:r>
                        <a:rPr lang="en-US" sz="1600" baseline="0" dirty="0">
                          <a:solidFill>
                            <a:schemeClr val="tx1"/>
                          </a:solidFill>
                        </a:rPr>
                        <a:t>$50.00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baseline="0" dirty="0">
                          <a:solidFill>
                            <a:schemeClr val="tx1"/>
                          </a:solidFill>
                        </a:rPr>
                        <a:t>Start fraction 50 dollars over 123.6 end fraction times 100 = 40.45 dollars.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baseline="0" dirty="0">
                          <a:solidFill>
                            <a:schemeClr val="tx1"/>
                          </a:solidFill>
                        </a:rPr>
                        <a:t>Start fraction 50 dollars over 121.2 end fraction times 100 = 41.25 dollars.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baseline="0" dirty="0">
                          <a:solidFill>
                            <a:schemeClr val="tx1"/>
                          </a:solidFill>
                        </a:rPr>
                        <a:t>Start fraction 50 dollars over 127.2 end fraction times 100 = 39.31 dollars.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4930219"/>
                  </a:ext>
                </a:extLst>
              </a:tr>
            </a:tbl>
          </a:graphicData>
        </a:graphic>
      </p:graphicFrame>
      <p:graphicFrame>
        <p:nvGraphicFramePr>
          <p:cNvPr id="13" name="Object 12">
            <a:extLst>
              <a:ext uri="{FF2B5EF4-FFF2-40B4-BE49-F238E27FC236}">
                <a16:creationId xmlns:a16="http://schemas.microsoft.com/office/drawing/2014/main" id="{62F83C0A-5F3D-4177-88F2-6965A71B689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54229569"/>
              </p:ext>
            </p:extLst>
          </p:nvPr>
        </p:nvGraphicFramePr>
        <p:xfrm>
          <a:off x="3032997" y="2554180"/>
          <a:ext cx="1089025" cy="258762"/>
        </p:xfrm>
        <a:graphic>
          <a:graphicData uri="http://schemas.openxmlformats.org/presentationml/2006/ole">
            <mc:AlternateContent xmlns:mc="http://schemas.openxmlformats.org/markup-compatibility/2006">
              <mc:Choice xmlns:v="urn:schemas-microsoft-com:vml" Requires="v">
                <p:oleObj name="Equation" r:id="rId2" imgW="1015920" imgH="241200" progId="Equation.DSMT4">
                  <p:embed/>
                </p:oleObj>
              </mc:Choice>
              <mc:Fallback>
                <p:oleObj name="Equation" r:id="rId2" imgW="1015920" imgH="241200" progId="Equation.DSMT4">
                  <p:embed/>
                  <p:pic>
                    <p:nvPicPr>
                      <p:cNvPr id="13" name="Object 12">
                        <a:extLst>
                          <a:ext uri="{FF2B5EF4-FFF2-40B4-BE49-F238E27FC236}">
                            <a16:creationId xmlns:a16="http://schemas.microsoft.com/office/drawing/2014/main" id="{62F83C0A-5F3D-4177-88F2-6965A71B6898}"/>
                          </a:ext>
                          <a:ext uri="{C183D7F6-B498-43B3-948B-1728B52AA6E4}">
                            <adec:decorative xmlns:adec="http://schemas.microsoft.com/office/drawing/2017/decorative" val="1"/>
                          </a:ext>
                        </a:extLst>
                      </p:cNvPr>
                      <p:cNvPicPr/>
                      <p:nvPr/>
                    </p:nvPicPr>
                    <p:blipFill>
                      <a:blip r:embed="rId3"/>
                      <a:stretch>
                        <a:fillRect/>
                      </a:stretch>
                    </p:blipFill>
                    <p:spPr>
                      <a:xfrm>
                        <a:off x="3032997" y="2554180"/>
                        <a:ext cx="1089025" cy="258762"/>
                      </a:xfrm>
                      <a:prstGeom prst="rect">
                        <a:avLst/>
                      </a:prstGeom>
                      <a:solidFill>
                        <a:schemeClr val="bg1"/>
                      </a:solidFill>
                    </p:spPr>
                  </p:pic>
                </p:oleObj>
              </mc:Fallback>
            </mc:AlternateContent>
          </a:graphicData>
        </a:graphic>
      </p:graphicFrame>
      <p:graphicFrame>
        <p:nvGraphicFramePr>
          <p:cNvPr id="14" name="Object 13">
            <a:extLst>
              <a:ext uri="{FF2B5EF4-FFF2-40B4-BE49-F238E27FC236}">
                <a16:creationId xmlns:a16="http://schemas.microsoft.com/office/drawing/2014/main" id="{62F83C0A-5F3D-4177-88F2-6965A71B689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199460798"/>
              </p:ext>
            </p:extLst>
          </p:nvPr>
        </p:nvGraphicFramePr>
        <p:xfrm>
          <a:off x="5123301" y="2542605"/>
          <a:ext cx="1089025" cy="258762"/>
        </p:xfrm>
        <a:graphic>
          <a:graphicData uri="http://schemas.openxmlformats.org/presentationml/2006/ole">
            <mc:AlternateContent xmlns:mc="http://schemas.openxmlformats.org/markup-compatibility/2006">
              <mc:Choice xmlns:v="urn:schemas-microsoft-com:vml" Requires="v">
                <p:oleObj name="Equation" r:id="rId4" imgW="1015920" imgH="241200" progId="Equation.DSMT4">
                  <p:embed/>
                </p:oleObj>
              </mc:Choice>
              <mc:Fallback>
                <p:oleObj name="Equation" r:id="rId4" imgW="1015920" imgH="241200" progId="Equation.DSMT4">
                  <p:embed/>
                  <p:pic>
                    <p:nvPicPr>
                      <p:cNvPr id="14" name="Object 13">
                        <a:extLst>
                          <a:ext uri="{FF2B5EF4-FFF2-40B4-BE49-F238E27FC236}">
                            <a16:creationId xmlns:a16="http://schemas.microsoft.com/office/drawing/2014/main" id="{62F83C0A-5F3D-4177-88F2-6965A71B6898}"/>
                          </a:ext>
                          <a:ext uri="{C183D7F6-B498-43B3-948B-1728B52AA6E4}">
                            <adec:decorative xmlns:adec="http://schemas.microsoft.com/office/drawing/2017/decorative" val="1"/>
                          </a:ext>
                        </a:extLst>
                      </p:cNvPr>
                      <p:cNvPicPr/>
                      <p:nvPr/>
                    </p:nvPicPr>
                    <p:blipFill>
                      <a:blip r:embed="rId5"/>
                      <a:stretch>
                        <a:fillRect/>
                      </a:stretch>
                    </p:blipFill>
                    <p:spPr>
                      <a:xfrm>
                        <a:off x="5123301" y="2542605"/>
                        <a:ext cx="1089025" cy="258762"/>
                      </a:xfrm>
                      <a:prstGeom prst="rect">
                        <a:avLst/>
                      </a:prstGeom>
                      <a:solidFill>
                        <a:schemeClr val="bg1"/>
                      </a:solidFill>
                    </p:spPr>
                  </p:pic>
                </p:oleObj>
              </mc:Fallback>
            </mc:AlternateContent>
          </a:graphicData>
        </a:graphic>
      </p:graphicFrame>
      <p:graphicFrame>
        <p:nvGraphicFramePr>
          <p:cNvPr id="15" name="Object 14">
            <a:extLst>
              <a:ext uri="{FF2B5EF4-FFF2-40B4-BE49-F238E27FC236}">
                <a16:creationId xmlns:a16="http://schemas.microsoft.com/office/drawing/2014/main" id="{62F83C0A-5F3D-4177-88F2-6965A71B689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55988745"/>
              </p:ext>
            </p:extLst>
          </p:nvPr>
        </p:nvGraphicFramePr>
        <p:xfrm>
          <a:off x="7322727" y="2540839"/>
          <a:ext cx="1089025" cy="258762"/>
        </p:xfrm>
        <a:graphic>
          <a:graphicData uri="http://schemas.openxmlformats.org/presentationml/2006/ole">
            <mc:AlternateContent xmlns:mc="http://schemas.openxmlformats.org/markup-compatibility/2006">
              <mc:Choice xmlns:v="urn:schemas-microsoft-com:vml" Requires="v">
                <p:oleObj name="Equation" r:id="rId6" imgW="1015920" imgH="241200" progId="Equation.DSMT4">
                  <p:embed/>
                </p:oleObj>
              </mc:Choice>
              <mc:Fallback>
                <p:oleObj name="Equation" r:id="rId6" imgW="1015920" imgH="241200" progId="Equation.DSMT4">
                  <p:embed/>
                  <p:pic>
                    <p:nvPicPr>
                      <p:cNvPr id="15" name="Object 14">
                        <a:extLst>
                          <a:ext uri="{FF2B5EF4-FFF2-40B4-BE49-F238E27FC236}">
                            <a16:creationId xmlns:a16="http://schemas.microsoft.com/office/drawing/2014/main" id="{62F83C0A-5F3D-4177-88F2-6965A71B6898}"/>
                          </a:ext>
                          <a:ext uri="{C183D7F6-B498-43B3-948B-1728B52AA6E4}">
                            <adec:decorative xmlns:adec="http://schemas.microsoft.com/office/drawing/2017/decorative" val="1"/>
                          </a:ext>
                        </a:extLst>
                      </p:cNvPr>
                      <p:cNvPicPr/>
                      <p:nvPr/>
                    </p:nvPicPr>
                    <p:blipFill>
                      <a:blip r:embed="rId7"/>
                      <a:stretch>
                        <a:fillRect/>
                      </a:stretch>
                    </p:blipFill>
                    <p:spPr>
                      <a:xfrm>
                        <a:off x="7322727" y="2540839"/>
                        <a:ext cx="1089025" cy="258762"/>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62F83C0A-5F3D-4177-88F2-6965A71B689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626365847"/>
              </p:ext>
            </p:extLst>
          </p:nvPr>
        </p:nvGraphicFramePr>
        <p:xfrm>
          <a:off x="2297240" y="3497782"/>
          <a:ext cx="1919873" cy="490181"/>
        </p:xfrm>
        <a:graphic>
          <a:graphicData uri="http://schemas.openxmlformats.org/presentationml/2006/ole">
            <mc:AlternateContent xmlns:mc="http://schemas.openxmlformats.org/markup-compatibility/2006">
              <mc:Choice xmlns:v="urn:schemas-microsoft-com:vml" Requires="v">
                <p:oleObj name="Equation" r:id="rId8" imgW="1790640" imgH="457200" progId="Equation.DSMT4">
                  <p:embed/>
                </p:oleObj>
              </mc:Choice>
              <mc:Fallback>
                <p:oleObj name="Equation" r:id="rId8" imgW="1790640" imgH="457200" progId="Equation.DSMT4">
                  <p:embed/>
                  <p:pic>
                    <p:nvPicPr>
                      <p:cNvPr id="7" name="Object 6">
                        <a:extLst>
                          <a:ext uri="{FF2B5EF4-FFF2-40B4-BE49-F238E27FC236}">
                            <a16:creationId xmlns:a16="http://schemas.microsoft.com/office/drawing/2014/main" id="{62F83C0A-5F3D-4177-88F2-6965A71B6898}"/>
                          </a:ext>
                          <a:ext uri="{C183D7F6-B498-43B3-948B-1728B52AA6E4}">
                            <adec:decorative xmlns:adec="http://schemas.microsoft.com/office/drawing/2017/decorative" val="1"/>
                          </a:ext>
                        </a:extLst>
                      </p:cNvPr>
                      <p:cNvPicPr/>
                      <p:nvPr/>
                    </p:nvPicPr>
                    <p:blipFill>
                      <a:blip r:embed="rId9"/>
                      <a:stretch>
                        <a:fillRect/>
                      </a:stretch>
                    </p:blipFill>
                    <p:spPr>
                      <a:xfrm>
                        <a:off x="2297240" y="3497782"/>
                        <a:ext cx="1919873" cy="490181"/>
                      </a:xfrm>
                      <a:prstGeom prst="rect">
                        <a:avLst/>
                      </a:prstGeom>
                      <a:solidFill>
                        <a:schemeClr val="bg1"/>
                      </a:solidFill>
                    </p:spPr>
                  </p:pic>
                </p:oleObj>
              </mc:Fallback>
            </mc:AlternateContent>
          </a:graphicData>
        </a:graphic>
      </p:graphicFrame>
      <p:graphicFrame>
        <p:nvGraphicFramePr>
          <p:cNvPr id="8" name="Object 7">
            <a:extLst>
              <a:ext uri="{FF2B5EF4-FFF2-40B4-BE49-F238E27FC236}">
                <a16:creationId xmlns:a16="http://schemas.microsoft.com/office/drawing/2014/main" id="{D4A996A4-C435-4CF4-90C3-B3AF8D9D9CD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41187990"/>
              </p:ext>
            </p:extLst>
          </p:nvPr>
        </p:nvGraphicFramePr>
        <p:xfrm>
          <a:off x="4598323" y="3530937"/>
          <a:ext cx="1863410" cy="462548"/>
        </p:xfrm>
        <a:graphic>
          <a:graphicData uri="http://schemas.openxmlformats.org/presentationml/2006/ole">
            <mc:AlternateContent xmlns:mc="http://schemas.openxmlformats.org/markup-compatibility/2006">
              <mc:Choice xmlns:v="urn:schemas-microsoft-com:vml" Requires="v">
                <p:oleObj name="Equation" r:id="rId10" imgW="1790640" imgH="444240" progId="Equation.DSMT4">
                  <p:embed/>
                </p:oleObj>
              </mc:Choice>
              <mc:Fallback>
                <p:oleObj name="Equation" r:id="rId10" imgW="1790640" imgH="444240" progId="Equation.DSMT4">
                  <p:embed/>
                  <p:pic>
                    <p:nvPicPr>
                      <p:cNvPr id="8" name="Object 7">
                        <a:extLst>
                          <a:ext uri="{FF2B5EF4-FFF2-40B4-BE49-F238E27FC236}">
                            <a16:creationId xmlns:a16="http://schemas.microsoft.com/office/drawing/2014/main" id="{D4A996A4-C435-4CF4-90C3-B3AF8D9D9CDB}"/>
                          </a:ext>
                          <a:ext uri="{C183D7F6-B498-43B3-948B-1728B52AA6E4}">
                            <adec:decorative xmlns:adec="http://schemas.microsoft.com/office/drawing/2017/decorative" val="1"/>
                          </a:ext>
                        </a:extLst>
                      </p:cNvPr>
                      <p:cNvPicPr/>
                      <p:nvPr/>
                    </p:nvPicPr>
                    <p:blipFill>
                      <a:blip r:embed="rId11"/>
                      <a:stretch>
                        <a:fillRect/>
                      </a:stretch>
                    </p:blipFill>
                    <p:spPr>
                      <a:xfrm>
                        <a:off x="4598323" y="3530937"/>
                        <a:ext cx="1863410" cy="462548"/>
                      </a:xfrm>
                      <a:prstGeom prst="rect">
                        <a:avLst/>
                      </a:prstGeom>
                      <a:solidFill>
                        <a:schemeClr val="bg1"/>
                      </a:solidFill>
                    </p:spPr>
                  </p:pic>
                </p:oleObj>
              </mc:Fallback>
            </mc:AlternateContent>
          </a:graphicData>
        </a:graphic>
      </p:graphicFrame>
      <p:graphicFrame>
        <p:nvGraphicFramePr>
          <p:cNvPr id="9" name="Object 8">
            <a:extLst>
              <a:ext uri="{FF2B5EF4-FFF2-40B4-BE49-F238E27FC236}">
                <a16:creationId xmlns:a16="http://schemas.microsoft.com/office/drawing/2014/main" id="{6D1B1D94-CF23-4D61-B16C-DD3075D251A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44065126"/>
              </p:ext>
            </p:extLst>
          </p:nvPr>
        </p:nvGraphicFramePr>
        <p:xfrm>
          <a:off x="6761812" y="3540076"/>
          <a:ext cx="1836979" cy="462548"/>
        </p:xfrm>
        <a:graphic>
          <a:graphicData uri="http://schemas.openxmlformats.org/presentationml/2006/ole">
            <mc:AlternateContent xmlns:mc="http://schemas.openxmlformats.org/markup-compatibility/2006">
              <mc:Choice xmlns:v="urn:schemas-microsoft-com:vml" Requires="v">
                <p:oleObj name="Equation" r:id="rId12" imgW="1765080" imgH="444240" progId="Equation.DSMT4">
                  <p:embed/>
                </p:oleObj>
              </mc:Choice>
              <mc:Fallback>
                <p:oleObj name="Equation" r:id="rId12" imgW="1765080" imgH="444240" progId="Equation.DSMT4">
                  <p:embed/>
                  <p:pic>
                    <p:nvPicPr>
                      <p:cNvPr id="9" name="Object 8">
                        <a:extLst>
                          <a:ext uri="{FF2B5EF4-FFF2-40B4-BE49-F238E27FC236}">
                            <a16:creationId xmlns:a16="http://schemas.microsoft.com/office/drawing/2014/main" id="{6D1B1D94-CF23-4D61-B16C-DD3075D251AF}"/>
                          </a:ext>
                          <a:ext uri="{C183D7F6-B498-43B3-948B-1728B52AA6E4}">
                            <adec:decorative xmlns:adec="http://schemas.microsoft.com/office/drawing/2017/decorative" val="1"/>
                          </a:ext>
                        </a:extLst>
                      </p:cNvPr>
                      <p:cNvPicPr/>
                      <p:nvPr/>
                    </p:nvPicPr>
                    <p:blipFill>
                      <a:blip r:embed="rId13"/>
                      <a:stretch>
                        <a:fillRect/>
                      </a:stretch>
                    </p:blipFill>
                    <p:spPr>
                      <a:xfrm>
                        <a:off x="6761812" y="3540076"/>
                        <a:ext cx="1836979" cy="462548"/>
                      </a:xfrm>
                      <a:prstGeom prst="rect">
                        <a:avLst/>
                      </a:prstGeom>
                      <a:solidFill>
                        <a:schemeClr val="bg1"/>
                      </a:solidFill>
                    </p:spPr>
                  </p:pic>
                </p:oleObj>
              </mc:Fallback>
            </mc:AlternateContent>
          </a:graphicData>
        </a:graphic>
      </p:graphicFrame>
      <p:sp>
        <p:nvSpPr>
          <p:cNvPr id="5" name="Content Placeholder 4"/>
          <p:cNvSpPr>
            <a:spLocks noGrp="1"/>
          </p:cNvSpPr>
          <p:nvPr>
            <p:ph sz="quarter" idx="14"/>
          </p:nvPr>
        </p:nvSpPr>
        <p:spPr>
          <a:xfrm>
            <a:off x="457200" y="4320844"/>
            <a:ext cx="8229600" cy="1884462"/>
          </a:xfrm>
        </p:spPr>
        <p:txBody>
          <a:bodyPr/>
          <a:lstStyle/>
          <a:p>
            <a:pPr marL="432" indent="0">
              <a:buNone/>
            </a:pPr>
            <a:r>
              <a:rPr lang="en-US" sz="2000" dirty="0"/>
              <a:t>If the expectations about inflation are correct, the real wage will be $40.45 as expected; G</a:t>
            </a:r>
            <a:r>
              <a:rPr lang="en-US" sz="100" dirty="0"/>
              <a:t> </a:t>
            </a:r>
            <a:r>
              <a:rPr lang="en-US" sz="2000" dirty="0"/>
              <a:t>M will hire its planned number of workers.</a:t>
            </a:r>
          </a:p>
          <a:p>
            <a:pPr marL="432" indent="0">
              <a:buNone/>
            </a:pPr>
            <a:r>
              <a:rPr lang="en-US" sz="2000" dirty="0"/>
              <a:t>However, if inflation is lower (higher) than expected, the real wage becomes higher (lower) than expected, and G</a:t>
            </a:r>
            <a:r>
              <a:rPr lang="en-US" sz="100" dirty="0"/>
              <a:t> </a:t>
            </a:r>
            <a:r>
              <a:rPr lang="en-US" sz="2000" dirty="0"/>
              <a:t>M will adjust its hiring decisions.</a:t>
            </a:r>
          </a:p>
        </p:txBody>
      </p:sp>
    </p:spTree>
    <p:extLst>
      <p:ext uri="{BB962C8B-B14F-4D97-AF65-F5344CB8AC3E}">
        <p14:creationId xmlns:p14="http://schemas.microsoft.com/office/powerpoint/2010/main" val="40344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animEffect transition="in" filter="fade">
                                      <p:cBhvr>
                                        <p:cTn id="3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Table 17.2 The Basis for the Short-Run Phillips Curve</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477357732"/>
              </p:ext>
            </p:extLst>
          </p:nvPr>
        </p:nvGraphicFramePr>
        <p:xfrm>
          <a:off x="468311" y="1553167"/>
          <a:ext cx="8207376" cy="2431208"/>
        </p:xfrm>
        <a:graphic>
          <a:graphicData uri="http://schemas.openxmlformats.org/drawingml/2006/table">
            <a:tbl>
              <a:tblPr firstRow="1" bandRow="1">
                <a:tableStyleId>{2D5ABB26-0587-4C30-8999-92F81FD0307C}</a:tableStyleId>
              </a:tblPr>
              <a:tblGrid>
                <a:gridCol w="2735792">
                  <a:extLst>
                    <a:ext uri="{9D8B030D-6E8A-4147-A177-3AD203B41FA5}">
                      <a16:colId xmlns:a16="http://schemas.microsoft.com/office/drawing/2014/main" val="1165312756"/>
                    </a:ext>
                  </a:extLst>
                </a:gridCol>
                <a:gridCol w="2735792">
                  <a:extLst>
                    <a:ext uri="{9D8B030D-6E8A-4147-A177-3AD203B41FA5}">
                      <a16:colId xmlns:a16="http://schemas.microsoft.com/office/drawing/2014/main" val="914807040"/>
                    </a:ext>
                  </a:extLst>
                </a:gridCol>
                <a:gridCol w="2735792">
                  <a:extLst>
                    <a:ext uri="{9D8B030D-6E8A-4147-A177-3AD203B41FA5}">
                      <a16:colId xmlns:a16="http://schemas.microsoft.com/office/drawing/2014/main" val="61037963"/>
                    </a:ext>
                  </a:extLst>
                </a:gridCol>
              </a:tblGrid>
              <a:tr h="375534">
                <a:tc>
                  <a:txBody>
                    <a:bodyPr/>
                    <a:lstStyle/>
                    <a:p>
                      <a:r>
                        <a:rPr lang="en-US" sz="2000" b="1" dirty="0"/>
                        <a:t>If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a:t>then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a:t>and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28985"/>
                  </a:ext>
                </a:extLst>
              </a:tr>
              <a:tr h="1017484">
                <a:tc>
                  <a:txBody>
                    <a:bodyPr/>
                    <a:lstStyle/>
                    <a:p>
                      <a:r>
                        <a:rPr lang="en-US" sz="2000" dirty="0"/>
                        <a:t>actual inflation is</a:t>
                      </a:r>
                      <a:r>
                        <a:rPr lang="en-US" sz="2000" baseline="0" dirty="0"/>
                        <a:t> </a:t>
                      </a:r>
                      <a:r>
                        <a:rPr lang="en-US" sz="2000" dirty="0"/>
                        <a:t>greater than</a:t>
                      </a:r>
                      <a:r>
                        <a:rPr lang="en-US" sz="2000" baseline="0" dirty="0"/>
                        <a:t> </a:t>
                      </a:r>
                      <a:r>
                        <a:rPr lang="en-US" sz="2000" dirty="0"/>
                        <a:t>expected inflation,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the actual real wage is less than the expected real wage,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the unemployment rate falls.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9803783"/>
                  </a:ext>
                </a:extLst>
              </a:tr>
              <a:tr h="1017484">
                <a:tc>
                  <a:txBody>
                    <a:bodyPr/>
                    <a:lstStyle/>
                    <a:p>
                      <a:r>
                        <a:rPr lang="en-US" sz="2000" dirty="0"/>
                        <a:t>actual inflation is less than expected inflation,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the actual real wage is greater than the expected real wage,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the unemployment rate rises.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375525"/>
                  </a:ext>
                </a:extLst>
              </a:tr>
            </a:tbl>
          </a:graphicData>
        </a:graphic>
      </p:graphicFrame>
      <p:sp>
        <p:nvSpPr>
          <p:cNvPr id="5" name="Content Placeholder 4"/>
          <p:cNvSpPr>
            <a:spLocks noGrp="1"/>
          </p:cNvSpPr>
          <p:nvPr>
            <p:ph sz="quarter" idx="14"/>
          </p:nvPr>
        </p:nvSpPr>
        <p:spPr>
          <a:xfrm>
            <a:off x="457200" y="4206770"/>
            <a:ext cx="8229600" cy="1659640"/>
          </a:xfrm>
        </p:spPr>
        <p:txBody>
          <a:bodyPr/>
          <a:lstStyle/>
          <a:p>
            <a:pPr marL="432" indent="0">
              <a:buNone/>
            </a:pPr>
            <a:r>
              <a:rPr lang="en-US" sz="2200" dirty="0"/>
              <a:t>Milton Friedman: “There is always a temporary trade-off between inflation and unemployment; there is no permanent trade-off. The temporary trade-off comes not from inflation per se, but from unanticipated inflation.”</a:t>
            </a:r>
          </a:p>
        </p:txBody>
      </p:sp>
    </p:spTree>
    <p:extLst>
      <p:ext uri="{BB962C8B-B14F-4D97-AF65-F5344CB8AC3E}">
        <p14:creationId xmlns:p14="http://schemas.microsoft.com/office/powerpoint/2010/main" val="402262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Why Might Workers Fail to Accurately Forecast Inflation?</a:t>
            </a:r>
            <a:endParaRPr lang="en-IN" sz="3200" dirty="0"/>
          </a:p>
        </p:txBody>
      </p:sp>
      <p:sp>
        <p:nvSpPr>
          <p:cNvPr id="5" name="Content Placeholder 4"/>
          <p:cNvSpPr>
            <a:spLocks noGrp="1"/>
          </p:cNvSpPr>
          <p:nvPr>
            <p:ph sz="quarter" idx="14"/>
          </p:nvPr>
        </p:nvSpPr>
        <p:spPr>
          <a:xfrm>
            <a:off x="457200" y="1555450"/>
            <a:ext cx="4916466" cy="2365197"/>
          </a:xfrm>
        </p:spPr>
        <p:txBody>
          <a:bodyPr/>
          <a:lstStyle/>
          <a:p>
            <a:pPr marL="432" indent="0">
              <a:spcBef>
                <a:spcPts val="600"/>
              </a:spcBef>
              <a:buNone/>
            </a:pPr>
            <a:r>
              <a:rPr lang="en-US" sz="2000" dirty="0">
                <a:latin typeface="+mn-lt"/>
              </a:rPr>
              <a:t>Most economists believe an increase in inflation will quickly lead to an increase in wages.</a:t>
            </a:r>
          </a:p>
          <a:p>
            <a:pPr indent="-255600">
              <a:spcBef>
                <a:spcPts val="600"/>
              </a:spcBef>
            </a:pPr>
            <a:r>
              <a:rPr lang="en-US" sz="2000" dirty="0">
                <a:latin typeface="+mn-lt"/>
              </a:rPr>
              <a:t>However, workers tend </a:t>
            </a:r>
            <a:r>
              <a:rPr lang="en-US" sz="2000" b="1" dirty="0">
                <a:latin typeface="+mn-lt"/>
              </a:rPr>
              <a:t>not</a:t>
            </a:r>
            <a:r>
              <a:rPr lang="en-US" sz="2000" dirty="0">
                <a:latin typeface="+mn-lt"/>
              </a:rPr>
              <a:t> to believe this, expecting that inflation will decrease their purchasing power for years or even permanently.</a:t>
            </a:r>
          </a:p>
        </p:txBody>
      </p:sp>
      <p:sp>
        <p:nvSpPr>
          <p:cNvPr id="6" name="Content Placeholder 5"/>
          <p:cNvSpPr>
            <a:spLocks noGrp="1"/>
          </p:cNvSpPr>
          <p:nvPr>
            <p:ph sz="quarter" idx="15"/>
          </p:nvPr>
        </p:nvSpPr>
        <p:spPr>
          <a:xfrm>
            <a:off x="457200" y="4040371"/>
            <a:ext cx="4916466" cy="2190307"/>
          </a:xfrm>
        </p:spPr>
        <p:txBody>
          <a:bodyPr tIns="0"/>
          <a:lstStyle/>
          <a:p>
            <a:pPr marL="432" indent="0">
              <a:buNone/>
            </a:pPr>
            <a:r>
              <a:rPr lang="en-US" sz="2000" dirty="0">
                <a:solidFill>
                  <a:schemeClr val="tx1"/>
                </a:solidFill>
              </a:rPr>
              <a:t>This has an important consequence: since workers do not </a:t>
            </a:r>
            <a:r>
              <a:rPr lang="en-US" sz="2000" b="1" dirty="0">
                <a:solidFill>
                  <a:schemeClr val="tx1"/>
                </a:solidFill>
              </a:rPr>
              <a:t>expect</a:t>
            </a:r>
            <a:r>
              <a:rPr lang="en-US" sz="2000" dirty="0">
                <a:solidFill>
                  <a:schemeClr val="tx1"/>
                </a:solidFill>
              </a:rPr>
              <a:t> their wages to increase with inflation, firms can increase wages by less than inflation (i.e., decrease real wages) without worrying about workers quitting or their morale falling.</a:t>
            </a:r>
          </a:p>
        </p:txBody>
      </p:sp>
      <p:pic>
        <p:nvPicPr>
          <p:cNvPr id="3" name="Picture 2" descr="A grocery shopper examines their receipt after shopping."/>
          <p:cNvPicPr>
            <a:picLocks noChangeAspect="1"/>
          </p:cNvPicPr>
          <p:nvPr/>
        </p:nvPicPr>
        <p:blipFill>
          <a:blip r:embed="rId3"/>
          <a:stretch>
            <a:fillRect/>
          </a:stretch>
        </p:blipFill>
        <p:spPr>
          <a:xfrm>
            <a:off x="5554265" y="1555450"/>
            <a:ext cx="3121423" cy="4462659"/>
          </a:xfrm>
          <a:prstGeom prst="rect">
            <a:avLst/>
          </a:prstGeom>
        </p:spPr>
      </p:pic>
    </p:spTree>
    <p:extLst>
      <p:ext uri="{BB962C8B-B14F-4D97-AF65-F5344CB8AC3E}">
        <p14:creationId xmlns:p14="http://schemas.microsoft.com/office/powerpoint/2010/main" val="305379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17.2 The Short-Run and Long-Run Phillips Curves</a:t>
            </a:r>
            <a:endParaRPr lang="en-IN" sz="3200" dirty="0"/>
          </a:p>
        </p:txBody>
      </p:sp>
      <p:sp>
        <p:nvSpPr>
          <p:cNvPr id="4" name="Content Placeholder 3"/>
          <p:cNvSpPr>
            <a:spLocks noGrp="1"/>
          </p:cNvSpPr>
          <p:nvPr>
            <p:ph sz="quarter" idx="13"/>
          </p:nvPr>
        </p:nvSpPr>
        <p:spPr>
          <a:xfrm>
            <a:off x="457200" y="1556327"/>
            <a:ext cx="8229600" cy="785091"/>
          </a:xfrm>
        </p:spPr>
        <p:txBody>
          <a:bodyPr/>
          <a:lstStyle/>
          <a:p>
            <a:pPr marL="432" indent="0">
              <a:buNone/>
            </a:pPr>
            <a:r>
              <a:rPr lang="en-US" sz="2000" b="1" dirty="0"/>
              <a:t>Explain the relationship between the short-run and long-run Phillips curves.</a:t>
            </a:r>
          </a:p>
        </p:txBody>
      </p:sp>
      <p:sp>
        <p:nvSpPr>
          <p:cNvPr id="5" name="Content Placeholder 4"/>
          <p:cNvSpPr>
            <a:spLocks noGrp="1"/>
          </p:cNvSpPr>
          <p:nvPr>
            <p:ph sz="quarter" idx="14"/>
          </p:nvPr>
        </p:nvSpPr>
        <p:spPr>
          <a:xfrm>
            <a:off x="457200" y="2451539"/>
            <a:ext cx="8229600" cy="2105025"/>
          </a:xfrm>
        </p:spPr>
        <p:txBody>
          <a:bodyPr/>
          <a:lstStyle/>
          <a:p>
            <a:pPr marL="432" indent="0">
              <a:buNone/>
            </a:pPr>
            <a:r>
              <a:rPr lang="en-US" dirty="0"/>
              <a:t>If there is both a short-run Phillips curve and a long-run Phillips curve, how are the two related?</a:t>
            </a:r>
          </a:p>
          <a:p>
            <a:r>
              <a:rPr lang="en-US" dirty="0"/>
              <a:t>We will examine this question in this section.</a:t>
            </a:r>
          </a:p>
        </p:txBody>
      </p:sp>
    </p:spTree>
    <p:extLst>
      <p:ext uri="{BB962C8B-B14F-4D97-AF65-F5344CB8AC3E}">
        <p14:creationId xmlns:p14="http://schemas.microsoft.com/office/powerpoint/2010/main" val="7443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17.4 The Short-Run Phillips Curve of the 1960s and the Long-Run Phillips Curve</a:t>
            </a:r>
            <a:endParaRPr lang="en-IN" sz="3000" dirty="0"/>
          </a:p>
        </p:txBody>
      </p:sp>
      <p:sp>
        <p:nvSpPr>
          <p:cNvPr id="6" name="Content Placeholder 5"/>
          <p:cNvSpPr>
            <a:spLocks noGrp="1"/>
          </p:cNvSpPr>
          <p:nvPr>
            <p:ph sz="quarter" idx="15"/>
          </p:nvPr>
        </p:nvSpPr>
        <p:spPr>
          <a:xfrm>
            <a:off x="457200" y="1558412"/>
            <a:ext cx="3400816" cy="4642363"/>
          </a:xfrm>
        </p:spPr>
        <p:txBody>
          <a:bodyPr/>
          <a:lstStyle/>
          <a:p>
            <a:pPr>
              <a:spcBef>
                <a:spcPts val="600"/>
              </a:spcBef>
            </a:pPr>
            <a:r>
              <a:rPr lang="en-US" sz="1800" dirty="0">
                <a:solidFill>
                  <a:schemeClr val="tx1"/>
                </a:solidFill>
              </a:rPr>
              <a:t>Throughout the early 1960s, inflation was low—about 1.5 percent.</a:t>
            </a:r>
          </a:p>
          <a:p>
            <a:pPr>
              <a:spcBef>
                <a:spcPts val="600"/>
              </a:spcBef>
            </a:pPr>
            <a:r>
              <a:rPr lang="en-US" sz="1800" dirty="0">
                <a:solidFill>
                  <a:schemeClr val="tx1"/>
                </a:solidFill>
              </a:rPr>
              <a:t>Firms and workers expected this rate to continue, but inflation was higher in the late 1960s, about 4.5 percent, due to expansionary monetary and fiscal policies.</a:t>
            </a:r>
          </a:p>
          <a:p>
            <a:pPr>
              <a:spcBef>
                <a:spcPts val="600"/>
              </a:spcBef>
            </a:pPr>
            <a:r>
              <a:rPr lang="en-US" sz="1800" dirty="0">
                <a:solidFill>
                  <a:schemeClr val="tx1"/>
                </a:solidFill>
              </a:rPr>
              <a:t>Because this was unexpected, the economy moved along the short-run Phillips curve, resulting in low unemployment of 3.5 percent.</a:t>
            </a:r>
          </a:p>
        </p:txBody>
      </p:sp>
      <p:pic>
        <p:nvPicPr>
          <p:cNvPr id="3" name="Picture 2" descr="A graph depicts the short run Phillips Curve of the 1960s and the long run Phillips Curve. For long description in Notes pane, press F6."/>
          <p:cNvPicPr>
            <a:picLocks noChangeAspect="1"/>
          </p:cNvPicPr>
          <p:nvPr/>
        </p:nvPicPr>
        <p:blipFill>
          <a:blip r:embed="rId3"/>
          <a:stretch>
            <a:fillRect/>
          </a:stretch>
        </p:blipFill>
        <p:spPr>
          <a:xfrm>
            <a:off x="4328863" y="1919306"/>
            <a:ext cx="4346825" cy="3621338"/>
          </a:xfrm>
          <a:prstGeom prst="rect">
            <a:avLst/>
          </a:prstGeom>
        </p:spPr>
      </p:pic>
    </p:spTree>
    <p:extLst>
      <p:ext uri="{BB962C8B-B14F-4D97-AF65-F5344CB8AC3E}">
        <p14:creationId xmlns:p14="http://schemas.microsoft.com/office/powerpoint/2010/main" val="169132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03397" cy="1097279"/>
          </a:xfrm>
        </p:spPr>
        <p:txBody>
          <a:bodyPr/>
          <a:lstStyle/>
          <a:p>
            <a:r>
              <a:rPr lang="en-US" sz="3200" dirty="0"/>
              <a:t>Figure 17.5 Expectations and the Short-Run Phillips Curve </a:t>
            </a:r>
            <a:r>
              <a:rPr lang="en-US" sz="2000" b="0" dirty="0"/>
              <a:t>(1 of 2)</a:t>
            </a:r>
            <a:endParaRPr lang="en-IN" sz="2000" dirty="0"/>
          </a:p>
        </p:txBody>
      </p:sp>
      <p:sp>
        <p:nvSpPr>
          <p:cNvPr id="6" name="Content Placeholder 5"/>
          <p:cNvSpPr>
            <a:spLocks noGrp="1"/>
          </p:cNvSpPr>
          <p:nvPr>
            <p:ph sz="quarter" idx="15"/>
          </p:nvPr>
        </p:nvSpPr>
        <p:spPr>
          <a:xfrm>
            <a:off x="457201" y="1558412"/>
            <a:ext cx="3150296" cy="4642363"/>
          </a:xfrm>
        </p:spPr>
        <p:txBody>
          <a:bodyPr/>
          <a:lstStyle/>
          <a:p>
            <a:pPr marL="0" indent="0">
              <a:buNone/>
            </a:pPr>
            <a:r>
              <a:rPr lang="en-US" sz="2000" dirty="0">
                <a:solidFill>
                  <a:schemeClr val="tx1"/>
                </a:solidFill>
              </a:rPr>
              <a:t>Eventually, firms and workers adjusted their expectations to the inflation rate of 4.5 percent.</a:t>
            </a:r>
          </a:p>
          <a:p>
            <a:pPr indent="-256032"/>
            <a:r>
              <a:rPr lang="en-US" sz="2000" dirty="0">
                <a:solidFill>
                  <a:schemeClr val="tx1"/>
                </a:solidFill>
              </a:rPr>
              <a:t>Workers demanded higher wages to compensate for the increased inflation, and the economy returned to potential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with unemployment at its natural rate of 5 percent.</a:t>
            </a:r>
          </a:p>
        </p:txBody>
      </p:sp>
      <p:pic>
        <p:nvPicPr>
          <p:cNvPr id="3" name="Picture 2" descr="A graph depicts a short run Phillips Curve for every expected inflation rate. For long description in Notes pane, press F6."/>
          <p:cNvPicPr>
            <a:picLocks noChangeAspect="1"/>
          </p:cNvPicPr>
          <p:nvPr/>
        </p:nvPicPr>
        <p:blipFill>
          <a:blip r:embed="rId3"/>
          <a:stretch>
            <a:fillRect/>
          </a:stretch>
        </p:blipFill>
        <p:spPr>
          <a:xfrm>
            <a:off x="4334960" y="1746740"/>
            <a:ext cx="4340728" cy="4017612"/>
          </a:xfrm>
          <a:prstGeom prst="rect">
            <a:avLst/>
          </a:prstGeom>
        </p:spPr>
      </p:pic>
    </p:spTree>
    <p:extLst>
      <p:ext uri="{BB962C8B-B14F-4D97-AF65-F5344CB8AC3E}">
        <p14:creationId xmlns:p14="http://schemas.microsoft.com/office/powerpoint/2010/main" val="173355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462434" cy="1097279"/>
          </a:xfrm>
        </p:spPr>
        <p:txBody>
          <a:bodyPr/>
          <a:lstStyle/>
          <a:p>
            <a:r>
              <a:rPr lang="en-US" sz="3200" dirty="0"/>
              <a:t>Figure 17.5 Expectations and the Short-Run Phillips Curve </a:t>
            </a:r>
            <a:r>
              <a:rPr lang="en-US" sz="2000" b="0" dirty="0"/>
              <a:t>(2 of 2)</a:t>
            </a:r>
            <a:endParaRPr lang="en-IN" sz="2000" dirty="0"/>
          </a:p>
        </p:txBody>
      </p:sp>
      <p:sp>
        <p:nvSpPr>
          <p:cNvPr id="6" name="Content Placeholder 5"/>
          <p:cNvSpPr>
            <a:spLocks noGrp="1"/>
          </p:cNvSpPr>
          <p:nvPr>
            <p:ph sz="quarter" idx="15"/>
          </p:nvPr>
        </p:nvSpPr>
        <p:spPr>
          <a:xfrm>
            <a:off x="457200" y="1558412"/>
            <a:ext cx="3375764" cy="4429029"/>
          </a:xfrm>
        </p:spPr>
        <p:txBody>
          <a:bodyPr/>
          <a:lstStyle/>
          <a:p>
            <a:pPr marL="0" indent="0">
              <a:buNone/>
            </a:pPr>
            <a:r>
              <a:rPr lang="en-US" sz="2200" dirty="0">
                <a:solidFill>
                  <a:schemeClr val="tx1"/>
                </a:solidFill>
              </a:rPr>
              <a:t>The “new normal” inflation rate of 4.5 percent became </a:t>
            </a:r>
            <a:r>
              <a:rPr lang="en-US" sz="2200" b="1" dirty="0">
                <a:solidFill>
                  <a:schemeClr val="tx1"/>
                </a:solidFill>
              </a:rPr>
              <a:t>embedded</a:t>
            </a:r>
            <a:r>
              <a:rPr lang="en-US" sz="2200" dirty="0">
                <a:solidFill>
                  <a:schemeClr val="tx1"/>
                </a:solidFill>
              </a:rPr>
              <a:t> in the economy, in the form of the short-run Phillips curve shifting to the right.</a:t>
            </a:r>
          </a:p>
          <a:p>
            <a:pPr marL="0" indent="0">
              <a:buNone/>
            </a:pPr>
            <a:r>
              <a:rPr lang="en-US" sz="2200" dirty="0">
                <a:solidFill>
                  <a:schemeClr val="tx1"/>
                </a:solidFill>
              </a:rPr>
              <a:t>3.5 percent unemployment would require </a:t>
            </a:r>
            <a:r>
              <a:rPr lang="en-US" sz="2200" b="1" dirty="0">
                <a:solidFill>
                  <a:schemeClr val="tx1"/>
                </a:solidFill>
              </a:rPr>
              <a:t>another</a:t>
            </a:r>
            <a:r>
              <a:rPr lang="en-US" sz="2200" dirty="0">
                <a:solidFill>
                  <a:schemeClr val="tx1"/>
                </a:solidFill>
              </a:rPr>
              <a:t> unexpected increase in the rate of inflation.</a:t>
            </a:r>
          </a:p>
        </p:txBody>
      </p:sp>
      <p:pic>
        <p:nvPicPr>
          <p:cNvPr id="3" name="Picture 2" descr="A graph depicts a short run Phillips Curve for every expected inflation rate. For long description in Notes pane, press F6."/>
          <p:cNvPicPr>
            <a:picLocks noChangeAspect="1"/>
          </p:cNvPicPr>
          <p:nvPr/>
        </p:nvPicPr>
        <p:blipFill>
          <a:blip r:embed="rId3"/>
          <a:stretch>
            <a:fillRect/>
          </a:stretch>
        </p:blipFill>
        <p:spPr>
          <a:xfrm>
            <a:off x="4316670" y="1750774"/>
            <a:ext cx="4359018" cy="4035902"/>
          </a:xfrm>
          <a:prstGeom prst="rect">
            <a:avLst/>
          </a:prstGeom>
        </p:spPr>
      </p:pic>
    </p:spTree>
    <p:extLst>
      <p:ext uri="{BB962C8B-B14F-4D97-AF65-F5344CB8AC3E}">
        <p14:creationId xmlns:p14="http://schemas.microsoft.com/office/powerpoint/2010/main" val="63337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17.6 A Short-Run Phillips Curve for Every Expected Inflation Rate</a:t>
            </a:r>
            <a:endParaRPr lang="en-IN" sz="3200" dirty="0"/>
          </a:p>
        </p:txBody>
      </p:sp>
      <p:sp>
        <p:nvSpPr>
          <p:cNvPr id="6" name="Content Placeholder 5"/>
          <p:cNvSpPr>
            <a:spLocks noGrp="1"/>
          </p:cNvSpPr>
          <p:nvPr>
            <p:ph sz="quarter" idx="15"/>
          </p:nvPr>
        </p:nvSpPr>
        <p:spPr>
          <a:xfrm>
            <a:off x="457200" y="1558413"/>
            <a:ext cx="3200400" cy="4230373"/>
          </a:xfrm>
        </p:spPr>
        <p:txBody>
          <a:bodyPr/>
          <a:lstStyle/>
          <a:p>
            <a:pPr marL="432" indent="0">
              <a:buNone/>
            </a:pPr>
            <a:r>
              <a:rPr lang="en-US" sz="2200" dirty="0">
                <a:solidFill>
                  <a:schemeClr val="tx1"/>
                </a:solidFill>
              </a:rPr>
              <a:t>Each expected inflation rate generates a different short-run Phillips curve.</a:t>
            </a:r>
          </a:p>
          <a:p>
            <a:pPr marL="432" indent="0">
              <a:buNone/>
            </a:pPr>
            <a:r>
              <a:rPr lang="en-US" sz="2200" dirty="0">
                <a:solidFill>
                  <a:schemeClr val="tx1"/>
                </a:solidFill>
              </a:rPr>
              <a:t>In each case, when the inflation rate is actually at the expected level, the unemployment level is at its natural rate—that is, the long-run Phillips curve.</a:t>
            </a:r>
          </a:p>
        </p:txBody>
      </p:sp>
      <p:pic>
        <p:nvPicPr>
          <p:cNvPr id="3" name="Picture 2" descr="A graph depicts a short run Phillips Curve for every expected inflation rate. For long description in Notes pane, press F6."/>
          <p:cNvPicPr>
            <a:picLocks noChangeAspect="1"/>
          </p:cNvPicPr>
          <p:nvPr/>
        </p:nvPicPr>
        <p:blipFill>
          <a:blip r:embed="rId3"/>
          <a:stretch>
            <a:fillRect/>
          </a:stretch>
        </p:blipFill>
        <p:spPr>
          <a:xfrm>
            <a:off x="4273995" y="1826043"/>
            <a:ext cx="4401693" cy="3962743"/>
          </a:xfrm>
          <a:prstGeom prst="rect">
            <a:avLst/>
          </a:prstGeom>
        </p:spPr>
      </p:pic>
    </p:spTree>
    <p:extLst>
      <p:ext uri="{BB962C8B-B14F-4D97-AF65-F5344CB8AC3E}">
        <p14:creationId xmlns:p14="http://schemas.microsoft.com/office/powerpoint/2010/main" val="213677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Figure 17.7 The Inflation Rate and the Natural Rate of Unemployment in the Long Run </a:t>
            </a:r>
            <a:r>
              <a:rPr lang="en-US" sz="2000" b="0" dirty="0"/>
              <a:t>(1 of 2)</a:t>
            </a:r>
            <a:endParaRPr lang="en-IN" sz="2000" dirty="0"/>
          </a:p>
        </p:txBody>
      </p:sp>
      <p:sp>
        <p:nvSpPr>
          <p:cNvPr id="6" name="Content Placeholder 5"/>
          <p:cNvSpPr>
            <a:spLocks noGrp="1"/>
          </p:cNvSpPr>
          <p:nvPr>
            <p:ph sz="quarter" idx="15"/>
          </p:nvPr>
        </p:nvSpPr>
        <p:spPr>
          <a:xfrm>
            <a:off x="457200" y="1558412"/>
            <a:ext cx="3513551" cy="4416503"/>
          </a:xfrm>
        </p:spPr>
        <p:txBody>
          <a:bodyPr/>
          <a:lstStyle/>
          <a:p>
            <a:pPr marL="432" indent="0">
              <a:buNone/>
            </a:pPr>
            <a:r>
              <a:rPr lang="en-US" sz="2000" dirty="0">
                <a:solidFill>
                  <a:schemeClr val="tx1"/>
                </a:solidFill>
              </a:rPr>
              <a:t>By the 1970s, most economists agreed that the long-run Phillips curve was vertical; it was</a:t>
            </a:r>
            <a:r>
              <a:rPr lang="en-US" sz="2000" b="1" dirty="0">
                <a:solidFill>
                  <a:schemeClr val="tx1"/>
                </a:solidFill>
              </a:rPr>
              <a:t> not</a:t>
            </a:r>
            <a:r>
              <a:rPr lang="en-US" sz="2000" dirty="0">
                <a:solidFill>
                  <a:schemeClr val="tx1"/>
                </a:solidFill>
              </a:rPr>
              <a:t> possible to “buy” a permanently lower unemployment rate at the cost of permanently higher inflation.</a:t>
            </a:r>
          </a:p>
          <a:p>
            <a:r>
              <a:rPr lang="en-US" sz="2000" dirty="0">
                <a:solidFill>
                  <a:schemeClr val="tx1"/>
                </a:solidFill>
              </a:rPr>
              <a:t>In order to keep unemployment lower than the natural rate, the Fed would need to continually increase inflation.</a:t>
            </a:r>
          </a:p>
        </p:txBody>
      </p:sp>
      <p:pic>
        <p:nvPicPr>
          <p:cNvPr id="3" name="Picture 2" descr="A graph depicts the inflation rate and the natural rate of unemployment in the long run. For long description in Notes pane, press F6."/>
          <p:cNvPicPr>
            <a:picLocks noChangeAspect="1"/>
          </p:cNvPicPr>
          <p:nvPr/>
        </p:nvPicPr>
        <p:blipFill>
          <a:blip r:embed="rId3"/>
          <a:stretch>
            <a:fillRect/>
          </a:stretch>
        </p:blipFill>
        <p:spPr>
          <a:xfrm>
            <a:off x="4383732" y="1715767"/>
            <a:ext cx="4291956" cy="3798137"/>
          </a:xfrm>
          <a:prstGeom prst="rect">
            <a:avLst/>
          </a:prstGeom>
        </p:spPr>
      </p:pic>
    </p:spTree>
    <p:extLst>
      <p:ext uri="{BB962C8B-B14F-4D97-AF65-F5344CB8AC3E}">
        <p14:creationId xmlns:p14="http://schemas.microsoft.com/office/powerpoint/2010/main" val="265103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p>
        </p:txBody>
      </p:sp>
      <p:sp>
        <p:nvSpPr>
          <p:cNvPr id="3" name="Content Placeholder 2"/>
          <p:cNvSpPr>
            <a:spLocks noGrp="1"/>
          </p:cNvSpPr>
          <p:nvPr>
            <p:ph sz="quarter" idx="13"/>
          </p:nvPr>
        </p:nvSpPr>
        <p:spPr>
          <a:xfrm>
            <a:off x="457200" y="1554920"/>
            <a:ext cx="8088489" cy="3883979"/>
          </a:xfrm>
        </p:spPr>
        <p:txBody>
          <a:bodyPr/>
          <a:lstStyle/>
          <a:p>
            <a:pPr marL="0" lvl="0" indent="0">
              <a:buSzPts val="2200"/>
              <a:buNone/>
            </a:pPr>
            <a:r>
              <a:rPr lang="en-US" b="1" dirty="0">
                <a:solidFill>
                  <a:srgbClr val="007FA3"/>
                </a:solidFill>
              </a:rPr>
              <a:t>17.1</a:t>
            </a:r>
            <a:r>
              <a:rPr lang="en-US" b="1" dirty="0">
                <a:solidFill>
                  <a:srgbClr val="0070C0"/>
                </a:solidFill>
              </a:rPr>
              <a:t> </a:t>
            </a:r>
            <a:r>
              <a:rPr lang="en-US" dirty="0"/>
              <a:t>The Discovery of the Short-Run Trade-off between Unemployment and Inflation</a:t>
            </a:r>
          </a:p>
          <a:p>
            <a:pPr marL="0" lvl="0" indent="0">
              <a:buSzPts val="2200"/>
              <a:buNone/>
            </a:pPr>
            <a:r>
              <a:rPr lang="en-US" b="1" dirty="0">
                <a:solidFill>
                  <a:srgbClr val="007FA3"/>
                </a:solidFill>
              </a:rPr>
              <a:t>17.2</a:t>
            </a:r>
            <a:r>
              <a:rPr lang="en-US" b="1" dirty="0">
                <a:solidFill>
                  <a:srgbClr val="0070C0"/>
                </a:solidFill>
              </a:rPr>
              <a:t> </a:t>
            </a:r>
            <a:r>
              <a:rPr lang="en-US" dirty="0"/>
              <a:t>The Short-Run and Long-Run Phillips Curves</a:t>
            </a:r>
          </a:p>
          <a:p>
            <a:pPr marL="0" lvl="0" indent="0">
              <a:buSzPts val="2200"/>
              <a:buNone/>
            </a:pPr>
            <a:r>
              <a:rPr lang="en-US" b="1" dirty="0">
                <a:solidFill>
                  <a:srgbClr val="007FA3"/>
                </a:solidFill>
              </a:rPr>
              <a:t>17.3</a:t>
            </a:r>
            <a:r>
              <a:rPr lang="en-US" b="1" dirty="0">
                <a:solidFill>
                  <a:srgbClr val="0070C0"/>
                </a:solidFill>
              </a:rPr>
              <a:t> </a:t>
            </a:r>
            <a:r>
              <a:rPr lang="en-US" dirty="0"/>
              <a:t>Monetary Policy and Expectations of the Inflation Rate</a:t>
            </a:r>
          </a:p>
          <a:p>
            <a:pPr marL="0" lvl="0" indent="0">
              <a:buSzPts val="2200"/>
              <a:buNone/>
            </a:pPr>
            <a:r>
              <a:rPr lang="en-US" b="1" dirty="0">
                <a:solidFill>
                  <a:srgbClr val="007FA3"/>
                </a:solidFill>
              </a:rPr>
              <a:t>17.4</a:t>
            </a:r>
            <a:r>
              <a:rPr lang="en-US" dirty="0">
                <a:solidFill>
                  <a:srgbClr val="0070C0"/>
                </a:solidFill>
              </a:rPr>
              <a:t> </a:t>
            </a:r>
            <a:r>
              <a:rPr lang="en-US" dirty="0"/>
              <a:t>The Development of Federal Reserve Policy since the 1970s and the Operation of Foreign Central Banks</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Figure 17.7 The Inflation Rate and the Natural Rate of Unemployment in the Long Run </a:t>
            </a:r>
            <a:r>
              <a:rPr lang="en-US" sz="2000" b="0" dirty="0"/>
              <a:t>(2 of 2)</a:t>
            </a:r>
            <a:endParaRPr lang="en-IN" sz="2000" dirty="0"/>
          </a:p>
        </p:txBody>
      </p:sp>
      <p:sp>
        <p:nvSpPr>
          <p:cNvPr id="6" name="Content Placeholder 5"/>
          <p:cNvSpPr>
            <a:spLocks noGrp="1"/>
          </p:cNvSpPr>
          <p:nvPr>
            <p:ph sz="quarter" idx="15"/>
          </p:nvPr>
        </p:nvSpPr>
        <p:spPr>
          <a:xfrm>
            <a:off x="457199" y="1558413"/>
            <a:ext cx="3626286" cy="4140930"/>
          </a:xfrm>
        </p:spPr>
        <p:txBody>
          <a:bodyPr/>
          <a:lstStyle/>
          <a:p>
            <a:pPr marL="432" indent="0">
              <a:buNone/>
            </a:pPr>
            <a:r>
              <a:rPr lang="en-US" sz="2000" dirty="0"/>
              <a:t>Or it could decrease inflation, at the cost of a temporarily higher unemployment rate.</a:t>
            </a:r>
          </a:p>
          <a:p>
            <a:pPr marL="432" indent="0">
              <a:buNone/>
            </a:pPr>
            <a:r>
              <a:rPr lang="en-US" sz="2000" dirty="0"/>
              <a:t>Since any rate of unemployment other than the natural rate results in the rate of inflation increasing or decreasing, the natural rate of unemployment is sometimes called the </a:t>
            </a:r>
            <a:r>
              <a:rPr lang="en-US" sz="2000" b="1" dirty="0"/>
              <a:t>nonaccelerating inflation rate of unemployment</a:t>
            </a:r>
            <a:r>
              <a:rPr lang="en-US" sz="2000" dirty="0"/>
              <a:t>, or N</a:t>
            </a:r>
            <a:r>
              <a:rPr lang="en-US" sz="100" dirty="0"/>
              <a:t> </a:t>
            </a:r>
            <a:r>
              <a:rPr lang="en-US" sz="2000" dirty="0"/>
              <a:t>A</a:t>
            </a:r>
            <a:r>
              <a:rPr lang="en-US" sz="100" dirty="0"/>
              <a:t> </a:t>
            </a:r>
            <a:r>
              <a:rPr lang="en-US" sz="2000" dirty="0"/>
              <a:t>I</a:t>
            </a:r>
            <a:r>
              <a:rPr lang="en-US" sz="100" dirty="0"/>
              <a:t> </a:t>
            </a:r>
            <a:r>
              <a:rPr lang="en-US" sz="2000" dirty="0"/>
              <a:t>R</a:t>
            </a:r>
            <a:r>
              <a:rPr lang="en-US" sz="100" dirty="0"/>
              <a:t> </a:t>
            </a:r>
            <a:r>
              <a:rPr lang="en-US" sz="2000" dirty="0"/>
              <a:t>U.</a:t>
            </a:r>
          </a:p>
        </p:txBody>
      </p:sp>
      <p:pic>
        <p:nvPicPr>
          <p:cNvPr id="3" name="Picture 2" descr="A graph depicts the inflation rate and the natural rate of unemployment in the long run. For long description in Notes pane, press F6."/>
          <p:cNvPicPr>
            <a:picLocks noChangeAspect="1"/>
          </p:cNvPicPr>
          <p:nvPr/>
        </p:nvPicPr>
        <p:blipFill>
          <a:blip r:embed="rId3"/>
          <a:stretch>
            <a:fillRect/>
          </a:stretch>
        </p:blipFill>
        <p:spPr>
          <a:xfrm>
            <a:off x="4523952" y="1841879"/>
            <a:ext cx="4151736" cy="3664014"/>
          </a:xfrm>
          <a:prstGeom prst="rect">
            <a:avLst/>
          </a:prstGeom>
        </p:spPr>
      </p:pic>
    </p:spTree>
    <p:extLst>
      <p:ext uri="{BB962C8B-B14F-4D97-AF65-F5344CB8AC3E}">
        <p14:creationId xmlns:p14="http://schemas.microsoft.com/office/powerpoint/2010/main" val="150885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Does the Natural Rate of Unemployment Ever Change?</a:t>
            </a:r>
            <a:endParaRPr lang="en-IN" sz="3200" dirty="0"/>
          </a:p>
        </p:txBody>
      </p:sp>
      <p:sp>
        <p:nvSpPr>
          <p:cNvPr id="3" name="Content Placeholder 2"/>
          <p:cNvSpPr>
            <a:spLocks noGrp="1"/>
          </p:cNvSpPr>
          <p:nvPr>
            <p:ph sz="quarter" idx="13"/>
          </p:nvPr>
        </p:nvSpPr>
        <p:spPr>
          <a:xfrm>
            <a:off x="457200" y="1554920"/>
            <a:ext cx="8218488" cy="4532730"/>
          </a:xfrm>
        </p:spPr>
        <p:txBody>
          <a:bodyPr/>
          <a:lstStyle/>
          <a:p>
            <a:pPr marL="432" indent="0">
              <a:buNone/>
            </a:pPr>
            <a:r>
              <a:rPr lang="en-US" sz="2200" dirty="0"/>
              <a:t>The natural rate of unemployment might change if the amount of frictional or structural unemployment changed. Possible reasons for this include:</a:t>
            </a:r>
          </a:p>
          <a:p>
            <a:r>
              <a:rPr lang="en-US" sz="2200" b="1" dirty="0"/>
              <a:t>Demographic changes</a:t>
            </a:r>
            <a:r>
              <a:rPr lang="en-US" sz="2200" dirty="0"/>
              <a:t>: Younger and less skilled workers have higher unemployment rates.</a:t>
            </a:r>
          </a:p>
          <a:p>
            <a:r>
              <a:rPr lang="en-US" sz="2200" b="1" dirty="0"/>
              <a:t>Changes</a:t>
            </a:r>
            <a:r>
              <a:rPr lang="en-US" sz="2200" dirty="0"/>
              <a:t> </a:t>
            </a:r>
            <a:r>
              <a:rPr lang="en-US" sz="2200" b="1" dirty="0"/>
              <a:t>in labor market institutions</a:t>
            </a:r>
            <a:r>
              <a:rPr lang="en-US" sz="2200" dirty="0"/>
              <a:t>: A change in the availability of unemployment insurance, the prevalence of unions, or legal barriers to firing workers.</a:t>
            </a:r>
          </a:p>
          <a:p>
            <a:r>
              <a:rPr lang="en-US" sz="2200" b="1" dirty="0"/>
              <a:t>Past high rates of unemployment</a:t>
            </a:r>
            <a:r>
              <a:rPr lang="en-US" sz="2200" dirty="0"/>
              <a:t>: During long periods of unemployment, workers’ skills may deteriorate, or they may become dependent on the government for support.</a:t>
            </a:r>
          </a:p>
        </p:txBody>
      </p:sp>
    </p:spTree>
    <p:extLst>
      <p:ext uri="{BB962C8B-B14F-4D97-AF65-F5344CB8AC3E}">
        <p14:creationId xmlns:p14="http://schemas.microsoft.com/office/powerpoint/2010/main" val="419113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182"/>
            <a:ext cx="8029977" cy="1130128"/>
          </a:xfrm>
        </p:spPr>
        <p:txBody>
          <a:bodyPr/>
          <a:lstStyle/>
          <a:p>
            <a:r>
              <a:rPr lang="en-US" sz="3200" dirty="0"/>
              <a:t>17.3 Monetary Policy and Expectations of the Inflation Rate</a:t>
            </a:r>
            <a:endParaRPr lang="en-IN" sz="3200" dirty="0"/>
          </a:p>
        </p:txBody>
      </p:sp>
      <p:sp>
        <p:nvSpPr>
          <p:cNvPr id="4" name="Content Placeholder 3"/>
          <p:cNvSpPr>
            <a:spLocks noGrp="1"/>
          </p:cNvSpPr>
          <p:nvPr>
            <p:ph sz="quarter" idx="13"/>
          </p:nvPr>
        </p:nvSpPr>
        <p:spPr>
          <a:xfrm>
            <a:off x="457200" y="1548951"/>
            <a:ext cx="8589818" cy="469887"/>
          </a:xfrm>
        </p:spPr>
        <p:txBody>
          <a:bodyPr/>
          <a:lstStyle/>
          <a:p>
            <a:pPr marL="432" indent="0">
              <a:buNone/>
            </a:pPr>
            <a:r>
              <a:rPr lang="en-US" sz="2000" b="1" dirty="0"/>
              <a:t>Discuss how expectations of the inflation rate affect monetary policy.</a:t>
            </a:r>
          </a:p>
        </p:txBody>
      </p:sp>
      <p:sp>
        <p:nvSpPr>
          <p:cNvPr id="5" name="Content Placeholder 4"/>
          <p:cNvSpPr>
            <a:spLocks noGrp="1"/>
          </p:cNvSpPr>
          <p:nvPr>
            <p:ph sz="quarter" idx="14"/>
          </p:nvPr>
        </p:nvSpPr>
        <p:spPr>
          <a:xfrm>
            <a:off x="457200" y="2111410"/>
            <a:ext cx="8232128" cy="3479469"/>
          </a:xfrm>
        </p:spPr>
        <p:txBody>
          <a:bodyPr/>
          <a:lstStyle/>
          <a:p>
            <a:pPr marL="432" indent="0">
              <a:buNone/>
            </a:pPr>
            <a:r>
              <a:rPr lang="en-US" sz="1800" dirty="0"/>
              <a:t>How long the economy remains off the long-run Phillips curve depends on how fast workers and firms adjust their expectations about future inflation. This in turn depends on inflation itself:</a:t>
            </a:r>
          </a:p>
          <a:p>
            <a:r>
              <a:rPr lang="en-US" sz="1800" b="1" dirty="0"/>
              <a:t>Low inflation</a:t>
            </a:r>
            <a:r>
              <a:rPr lang="en-US" sz="1800" dirty="0"/>
              <a:t>: Slow adjustment, since workers and firms seem to ignore inflation</a:t>
            </a:r>
          </a:p>
          <a:p>
            <a:r>
              <a:rPr lang="en-US" sz="1800" b="1" dirty="0"/>
              <a:t>Moderate but stable inflation</a:t>
            </a:r>
            <a:r>
              <a:rPr lang="en-US" sz="1800" dirty="0"/>
              <a:t>: Quick adjustment, stable but noticeable inflation is easily incorporated into expectations</a:t>
            </a:r>
          </a:p>
          <a:p>
            <a:r>
              <a:rPr lang="en-US" sz="1800" b="1" dirty="0"/>
              <a:t>High and unstable inflation</a:t>
            </a:r>
            <a:r>
              <a:rPr lang="en-US" sz="1800" dirty="0"/>
              <a:t>: Quick adjustment again, but for a different reason: forming </a:t>
            </a:r>
            <a:r>
              <a:rPr lang="en-US" sz="1800" b="1" dirty="0"/>
              <a:t>rational expectations</a:t>
            </a:r>
            <a:r>
              <a:rPr lang="en-US" sz="1800" dirty="0"/>
              <a:t> about inflation becomes very important, so workers and firms pay a lot of attention to forecasting inflation.</a:t>
            </a:r>
          </a:p>
        </p:txBody>
      </p:sp>
      <p:sp>
        <p:nvSpPr>
          <p:cNvPr id="7" name="Content Placeholder 6"/>
          <p:cNvSpPr>
            <a:spLocks noGrp="1"/>
          </p:cNvSpPr>
          <p:nvPr>
            <p:ph sz="quarter" idx="16"/>
          </p:nvPr>
        </p:nvSpPr>
        <p:spPr>
          <a:xfrm>
            <a:off x="457200" y="5701283"/>
            <a:ext cx="8232128" cy="612096"/>
          </a:xfrm>
        </p:spPr>
        <p:txBody>
          <a:bodyPr tIns="0"/>
          <a:lstStyle/>
          <a:p>
            <a:pPr marL="432" indent="0">
              <a:buNone/>
            </a:pPr>
            <a:r>
              <a:rPr lang="en-US" sz="1800" b="1" dirty="0"/>
              <a:t>Rational expectations</a:t>
            </a:r>
            <a:r>
              <a:rPr lang="en-US" sz="1800" dirty="0"/>
              <a:t>: Expectations formed by using all available information about an economic variable.</a:t>
            </a:r>
          </a:p>
        </p:txBody>
      </p:sp>
    </p:spTree>
    <p:extLst>
      <p:ext uri="{BB962C8B-B14F-4D97-AF65-F5344CB8AC3E}">
        <p14:creationId xmlns:p14="http://schemas.microsoft.com/office/powerpoint/2010/main" val="61968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17.8 Rational Expectations and the Phillips Curve</a:t>
            </a:r>
            <a:endParaRPr lang="en-IN" sz="3000" dirty="0"/>
          </a:p>
        </p:txBody>
      </p:sp>
      <p:sp>
        <p:nvSpPr>
          <p:cNvPr id="6" name="Content Placeholder 5"/>
          <p:cNvSpPr>
            <a:spLocks noGrp="1"/>
          </p:cNvSpPr>
          <p:nvPr>
            <p:ph sz="quarter" idx="15"/>
          </p:nvPr>
        </p:nvSpPr>
        <p:spPr>
          <a:xfrm>
            <a:off x="457201" y="1558412"/>
            <a:ext cx="3300608" cy="4403977"/>
          </a:xfrm>
        </p:spPr>
        <p:txBody>
          <a:bodyPr/>
          <a:lstStyle/>
          <a:p>
            <a:pPr marL="432" indent="0">
              <a:buNone/>
            </a:pPr>
            <a:r>
              <a:rPr lang="en-US" sz="1600" dirty="0"/>
              <a:t>If workers and firms have </a:t>
            </a:r>
            <a:r>
              <a:rPr lang="en-US" sz="1600" b="1" dirty="0"/>
              <a:t>adaptive expectations</a:t>
            </a:r>
            <a:r>
              <a:rPr lang="en-US" sz="1600" dirty="0"/>
              <a:t>, expecting inflation to be the same as it was last period, then expansionary monetary policy can increase employment.</a:t>
            </a:r>
          </a:p>
          <a:p>
            <a:pPr marL="432" indent="0">
              <a:buNone/>
            </a:pPr>
            <a:r>
              <a:rPr lang="en-US" sz="1600" dirty="0"/>
              <a:t>But if they have </a:t>
            </a:r>
            <a:r>
              <a:rPr lang="en-US" sz="1600" b="1" dirty="0"/>
              <a:t>rational expectations</a:t>
            </a:r>
            <a:r>
              <a:rPr lang="en-US" sz="1600" dirty="0"/>
              <a:t>, workers and firms will anticipate the Fed’s policies, and adjust their expectations about inflation accordingly.</a:t>
            </a:r>
          </a:p>
          <a:p>
            <a:r>
              <a:rPr lang="en-US" sz="1600" dirty="0"/>
              <a:t>Then the policy would have no effect on employment: the </a:t>
            </a:r>
            <a:r>
              <a:rPr lang="en-US" sz="1600" b="1" dirty="0"/>
              <a:t>short-run</a:t>
            </a:r>
            <a:r>
              <a:rPr lang="en-US" sz="1600" dirty="0"/>
              <a:t> Phillips curve would be vertical also.</a:t>
            </a:r>
          </a:p>
        </p:txBody>
      </p:sp>
      <p:pic>
        <p:nvPicPr>
          <p:cNvPr id="3" name="Picture 2" descr="A graph depicts the rational expectations and the Phillips Curve. For long description in Notes pane, press F6."/>
          <p:cNvPicPr>
            <a:picLocks noChangeAspect="1"/>
          </p:cNvPicPr>
          <p:nvPr/>
        </p:nvPicPr>
        <p:blipFill>
          <a:blip r:embed="rId3"/>
          <a:stretch>
            <a:fillRect/>
          </a:stretch>
        </p:blipFill>
        <p:spPr>
          <a:xfrm>
            <a:off x="4261801" y="1852894"/>
            <a:ext cx="4413887" cy="3901778"/>
          </a:xfrm>
          <a:prstGeom prst="rect">
            <a:avLst/>
          </a:prstGeom>
        </p:spPr>
      </p:pic>
    </p:spTree>
    <p:extLst>
      <p:ext uri="{BB962C8B-B14F-4D97-AF65-F5344CB8AC3E}">
        <p14:creationId xmlns:p14="http://schemas.microsoft.com/office/powerpoint/2010/main" val="88906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Is the Short-Run Phillips Curve Really Vertical?</a:t>
            </a:r>
            <a:endParaRPr lang="en-IN" sz="3200" dirty="0"/>
          </a:p>
        </p:txBody>
      </p:sp>
      <p:sp>
        <p:nvSpPr>
          <p:cNvPr id="8" name="Content Placeholder 7"/>
          <p:cNvSpPr>
            <a:spLocks noGrp="1"/>
          </p:cNvSpPr>
          <p:nvPr>
            <p:ph sz="quarter" idx="13"/>
          </p:nvPr>
        </p:nvSpPr>
        <p:spPr>
          <a:xfrm>
            <a:off x="457200" y="1556327"/>
            <a:ext cx="8032044" cy="1362237"/>
          </a:xfrm>
        </p:spPr>
        <p:txBody>
          <a:bodyPr/>
          <a:lstStyle/>
          <a:p>
            <a:pPr marL="432" indent="0">
              <a:spcBef>
                <a:spcPts val="600"/>
              </a:spcBef>
              <a:buNone/>
            </a:pPr>
            <a:r>
              <a:rPr lang="en-US" sz="1800" dirty="0"/>
              <a:t>This idea of rational expectations and a vertical short-run Phillips curve was proposed by Nobel Laureates Robert Lucas and Thomas Sargent.</a:t>
            </a:r>
          </a:p>
          <a:p>
            <a:pPr>
              <a:spcBef>
                <a:spcPts val="600"/>
              </a:spcBef>
            </a:pPr>
            <a:r>
              <a:rPr lang="en-US" sz="1800" b="1" dirty="0"/>
              <a:t>Their critics argued that the 1950s and 1960s showed an obvious short-run trade-off between unemployment and inflation.</a:t>
            </a:r>
          </a:p>
        </p:txBody>
      </p:sp>
      <p:sp>
        <p:nvSpPr>
          <p:cNvPr id="9" name="Content Placeholder 8"/>
          <p:cNvSpPr>
            <a:spLocks noGrp="1"/>
          </p:cNvSpPr>
          <p:nvPr>
            <p:ph sz="quarter" idx="14"/>
          </p:nvPr>
        </p:nvSpPr>
        <p:spPr>
          <a:xfrm>
            <a:off x="457200" y="3056351"/>
            <a:ext cx="8032044" cy="2605413"/>
          </a:xfrm>
        </p:spPr>
        <p:txBody>
          <a:bodyPr/>
          <a:lstStyle/>
          <a:p>
            <a:pPr marL="432" indent="0">
              <a:spcBef>
                <a:spcPts val="600"/>
              </a:spcBef>
              <a:buNone/>
            </a:pPr>
            <a:r>
              <a:rPr lang="en-US" sz="1800" dirty="0"/>
              <a:t>Lucas and Sargent: This happened because the Fed was secretive, not announcing changes in policy. If the Fed announces its policies, people will correctly anticipate inflation.</a:t>
            </a:r>
          </a:p>
          <a:p>
            <a:pPr>
              <a:spcBef>
                <a:spcPts val="600"/>
              </a:spcBef>
            </a:pPr>
            <a:r>
              <a:rPr lang="en-US" sz="1800" b="1" dirty="0"/>
              <a:t>Critics: Workers and firms still cannot correctly anticipate inflation; their expectations are not rational.</a:t>
            </a:r>
          </a:p>
          <a:p>
            <a:pPr>
              <a:spcBef>
                <a:spcPts val="600"/>
              </a:spcBef>
            </a:pPr>
            <a:r>
              <a:rPr lang="en-US" sz="1800" b="1" dirty="0"/>
              <a:t>Besides, wages and prices don’t adjust fast enough anyway, so even if people anticipated the inflation, they couldn’t do enough about it to make the short-run Phillips curve vertical.</a:t>
            </a:r>
          </a:p>
        </p:txBody>
      </p:sp>
    </p:spTree>
    <p:extLst>
      <p:ext uri="{BB962C8B-B14F-4D97-AF65-F5344CB8AC3E}">
        <p14:creationId xmlns:p14="http://schemas.microsoft.com/office/powerpoint/2010/main" val="309814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50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Business Cycle Models</a:t>
            </a:r>
            <a:endParaRPr lang="en-IN" dirty="0"/>
          </a:p>
        </p:txBody>
      </p:sp>
      <p:sp>
        <p:nvSpPr>
          <p:cNvPr id="4" name="Content Placeholder 3"/>
          <p:cNvSpPr>
            <a:spLocks noGrp="1"/>
          </p:cNvSpPr>
          <p:nvPr>
            <p:ph sz="quarter" idx="13"/>
          </p:nvPr>
        </p:nvSpPr>
        <p:spPr>
          <a:xfrm>
            <a:off x="457200" y="1556327"/>
            <a:ext cx="8059783" cy="2041896"/>
          </a:xfrm>
        </p:spPr>
        <p:txBody>
          <a:bodyPr/>
          <a:lstStyle/>
          <a:p>
            <a:pPr marL="432" indent="0">
              <a:buNone/>
            </a:pPr>
            <a:r>
              <a:rPr lang="en-US" sz="1800" dirty="0"/>
              <a:t>Lucas and Sargent concluded the Fed </a:t>
            </a:r>
            <a:r>
              <a:rPr lang="en-US" sz="1800" b="1" dirty="0"/>
              <a:t>could</a:t>
            </a:r>
            <a:r>
              <a:rPr lang="en-US" sz="1800" dirty="0"/>
              <a:t> affect output and employment but only through </a:t>
            </a:r>
            <a:r>
              <a:rPr lang="en-US" sz="1800" b="1" dirty="0"/>
              <a:t>unexpected</a:t>
            </a:r>
            <a:r>
              <a:rPr lang="en-US" sz="1800" dirty="0"/>
              <a:t> changes to the money supply.</a:t>
            </a:r>
          </a:p>
          <a:p>
            <a:r>
              <a:rPr lang="en-US" sz="1800" dirty="0"/>
              <a:t>During the 1980s, a different mechanism was suggested for explaining changes in real G</a:t>
            </a:r>
            <a:r>
              <a:rPr lang="en-US" sz="100" dirty="0"/>
              <a:t> </a:t>
            </a:r>
            <a:r>
              <a:rPr lang="en-US" sz="1800" dirty="0"/>
              <a:t>D</a:t>
            </a:r>
            <a:r>
              <a:rPr lang="en-US" sz="100" dirty="0"/>
              <a:t> </a:t>
            </a:r>
            <a:r>
              <a:rPr lang="en-US" sz="1800" dirty="0"/>
              <a:t>P: </a:t>
            </a:r>
            <a:r>
              <a:rPr lang="en-US" sz="1800" b="1" dirty="0"/>
              <a:t>technology shocks</a:t>
            </a:r>
            <a:r>
              <a:rPr lang="en-US" sz="1800" dirty="0"/>
              <a:t>—increases or decreases in productive ability—might push real G</a:t>
            </a:r>
            <a:r>
              <a:rPr lang="en-US" sz="100" dirty="0"/>
              <a:t> </a:t>
            </a:r>
            <a:r>
              <a:rPr lang="en-US" sz="1800" dirty="0"/>
              <a:t>D</a:t>
            </a:r>
            <a:r>
              <a:rPr lang="en-US" sz="100" dirty="0"/>
              <a:t> </a:t>
            </a:r>
            <a:r>
              <a:rPr lang="en-US" sz="1800" dirty="0"/>
              <a:t>P above or below its (previous) potential level.</a:t>
            </a:r>
          </a:p>
        </p:txBody>
      </p:sp>
      <p:sp>
        <p:nvSpPr>
          <p:cNvPr id="5" name="Content Placeholder 4"/>
          <p:cNvSpPr>
            <a:spLocks noGrp="1"/>
          </p:cNvSpPr>
          <p:nvPr>
            <p:ph sz="quarter" idx="14"/>
          </p:nvPr>
        </p:nvSpPr>
        <p:spPr>
          <a:xfrm>
            <a:off x="457200" y="3716977"/>
            <a:ext cx="8229600" cy="2591748"/>
          </a:xfrm>
        </p:spPr>
        <p:txBody>
          <a:bodyPr/>
          <a:lstStyle/>
          <a:p>
            <a:pPr marL="432" indent="0">
              <a:buNone/>
            </a:pPr>
            <a:r>
              <a:rPr lang="en-US" sz="1800" dirty="0"/>
              <a:t>Since this was based on </a:t>
            </a:r>
            <a:r>
              <a:rPr lang="en-US" sz="1800" b="1" dirty="0"/>
              <a:t>real</a:t>
            </a:r>
            <a:r>
              <a:rPr lang="en-US" sz="1800" dirty="0"/>
              <a:t> (not monetary) factors, models based on this became known as </a:t>
            </a:r>
            <a:r>
              <a:rPr lang="en-US" sz="1800" b="1" dirty="0"/>
              <a:t>real business cycle models</a:t>
            </a:r>
            <a:r>
              <a:rPr lang="en-US" sz="1800" dirty="0"/>
              <a:t>.</a:t>
            </a:r>
          </a:p>
          <a:p>
            <a:r>
              <a:rPr lang="en-US" sz="1800" b="1" dirty="0"/>
              <a:t>Real business cycle model</a:t>
            </a:r>
            <a:r>
              <a:rPr lang="en-US" sz="1800" dirty="0"/>
              <a:t>: A macroeconomic model that focus on real rather than monetary explanations of the fluctuations in real G</a:t>
            </a:r>
            <a:r>
              <a:rPr lang="en-US" sz="100" dirty="0"/>
              <a:t> </a:t>
            </a:r>
            <a:r>
              <a:rPr lang="en-US" sz="1800" dirty="0"/>
              <a:t>D</a:t>
            </a:r>
            <a:r>
              <a:rPr lang="en-US" sz="100" dirty="0"/>
              <a:t> </a:t>
            </a:r>
            <a:r>
              <a:rPr lang="en-US" sz="1800" dirty="0"/>
              <a:t>P.</a:t>
            </a:r>
          </a:p>
          <a:p>
            <a:r>
              <a:rPr lang="en-US" sz="1800" dirty="0"/>
              <a:t>These models assume rational expectations and quickly adjusting prices, as did Lucas and Sargent; collectively, these two approaches are known as </a:t>
            </a:r>
            <a:r>
              <a:rPr lang="en-US" sz="1800" b="1" dirty="0"/>
              <a:t>the new classical macroeconomics</a:t>
            </a:r>
            <a:r>
              <a:rPr lang="en-US" sz="1800" dirty="0"/>
              <a:t>.</a:t>
            </a:r>
          </a:p>
        </p:txBody>
      </p:sp>
    </p:spTree>
    <p:extLst>
      <p:ext uri="{BB962C8B-B14F-4D97-AF65-F5344CB8AC3E}">
        <p14:creationId xmlns:p14="http://schemas.microsoft.com/office/powerpoint/2010/main" val="283944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17.4 The Development of Federal Reserve Policy since the 1970s and the Operation of Foreign Central Banks</a:t>
            </a:r>
            <a:endParaRPr lang="en-IN" sz="2400" dirty="0"/>
          </a:p>
        </p:txBody>
      </p:sp>
      <p:sp>
        <p:nvSpPr>
          <p:cNvPr id="4" name="Content Placeholder 3"/>
          <p:cNvSpPr>
            <a:spLocks noGrp="1"/>
          </p:cNvSpPr>
          <p:nvPr>
            <p:ph sz="quarter" idx="13"/>
          </p:nvPr>
        </p:nvSpPr>
        <p:spPr>
          <a:xfrm>
            <a:off x="457200" y="1456660"/>
            <a:ext cx="8229600" cy="1097279"/>
          </a:xfrm>
        </p:spPr>
        <p:txBody>
          <a:bodyPr/>
          <a:lstStyle/>
          <a:p>
            <a:pPr marL="432" indent="0">
              <a:buNone/>
            </a:pPr>
            <a:r>
              <a:rPr lang="en-US" sz="2000" b="1" dirty="0"/>
              <a:t>Discuss how Federal Reserve policy has changed over the years and contrast the structure of the Federal Reserve with the  structures of foreign central banks.</a:t>
            </a:r>
          </a:p>
        </p:txBody>
      </p:sp>
      <p:sp>
        <p:nvSpPr>
          <p:cNvPr id="5" name="Content Placeholder 4"/>
          <p:cNvSpPr>
            <a:spLocks noGrp="1"/>
          </p:cNvSpPr>
          <p:nvPr>
            <p:ph sz="quarter" idx="14"/>
          </p:nvPr>
        </p:nvSpPr>
        <p:spPr>
          <a:xfrm>
            <a:off x="457200" y="2697949"/>
            <a:ext cx="8229600" cy="2603724"/>
          </a:xfrm>
        </p:spPr>
        <p:txBody>
          <a:bodyPr/>
          <a:lstStyle/>
          <a:p>
            <a:pPr marL="432" indent="0">
              <a:buNone/>
            </a:pPr>
            <a:r>
              <a:rPr lang="en-US" dirty="0"/>
              <a:t>Through the late 1960s and early 1970s, Federal Reserve policy had led to high inflation rates.</a:t>
            </a:r>
          </a:p>
          <a:p>
            <a:pPr marL="432" indent="0">
              <a:buNone/>
            </a:pPr>
            <a:r>
              <a:rPr lang="en-US" dirty="0"/>
              <a:t>Actions by the Organization of Petroleum Exporting Countries (O</a:t>
            </a:r>
            <a:r>
              <a:rPr lang="en-US" sz="100" dirty="0"/>
              <a:t> </a:t>
            </a:r>
            <a:r>
              <a:rPr lang="en-US" dirty="0"/>
              <a:t>P</a:t>
            </a:r>
            <a:r>
              <a:rPr lang="en-US" sz="100" dirty="0"/>
              <a:t> </a:t>
            </a:r>
            <a:r>
              <a:rPr lang="en-US" dirty="0"/>
              <a:t>E</a:t>
            </a:r>
            <a:r>
              <a:rPr lang="en-US" sz="100" dirty="0"/>
              <a:t> </a:t>
            </a:r>
            <a:r>
              <a:rPr lang="en-US" dirty="0"/>
              <a:t>C) in the mid-1970s made the situation worse.</a:t>
            </a:r>
          </a:p>
        </p:txBody>
      </p:sp>
    </p:spTree>
    <p:extLst>
      <p:ext uri="{BB962C8B-B14F-4D97-AF65-F5344CB8AC3E}">
        <p14:creationId xmlns:p14="http://schemas.microsoft.com/office/powerpoint/2010/main" val="179162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Figure 17.9 A Supply Shock Shifts the </a:t>
            </a:r>
            <a:r>
              <a:rPr lang="en-US" sz="2800" i="1" dirty="0">
                <a:solidFill>
                  <a:schemeClr val="tx2"/>
                </a:solidFill>
              </a:rPr>
              <a:t>S</a:t>
            </a:r>
            <a:r>
              <a:rPr lang="en-US" sz="100" i="1" dirty="0">
                <a:solidFill>
                  <a:schemeClr val="tx2"/>
                </a:solidFill>
              </a:rPr>
              <a:t> </a:t>
            </a:r>
            <a:r>
              <a:rPr lang="en-US" sz="2800" i="1" dirty="0">
                <a:solidFill>
                  <a:schemeClr val="tx2"/>
                </a:solidFill>
              </a:rPr>
              <a:t>R</a:t>
            </a:r>
            <a:r>
              <a:rPr lang="en-US" sz="100" i="1" dirty="0">
                <a:solidFill>
                  <a:schemeClr val="tx2"/>
                </a:solidFill>
              </a:rPr>
              <a:t> </a:t>
            </a:r>
            <a:r>
              <a:rPr lang="en-US" sz="2800" i="1" dirty="0">
                <a:solidFill>
                  <a:schemeClr val="tx2"/>
                </a:solidFill>
              </a:rPr>
              <a:t>A</a:t>
            </a:r>
            <a:r>
              <a:rPr lang="en-US" sz="100" i="1" dirty="0">
                <a:solidFill>
                  <a:schemeClr val="tx2"/>
                </a:solidFill>
              </a:rPr>
              <a:t> </a:t>
            </a:r>
            <a:r>
              <a:rPr lang="en-US" sz="2800" i="1" dirty="0">
                <a:solidFill>
                  <a:schemeClr val="tx2"/>
                </a:solidFill>
              </a:rPr>
              <a:t>S </a:t>
            </a:r>
            <a:r>
              <a:rPr lang="en-US" sz="2800" dirty="0">
                <a:solidFill>
                  <a:schemeClr val="tx2"/>
                </a:solidFill>
              </a:rPr>
              <a:t>Curve and the Short-Run Phillips Curve </a:t>
            </a:r>
            <a:r>
              <a:rPr lang="en-US" sz="2000" b="0" dirty="0">
                <a:solidFill>
                  <a:schemeClr val="tx2"/>
                </a:solidFill>
              </a:rPr>
              <a:t>(1 of 2)</a:t>
            </a:r>
            <a:endParaRPr lang="en-IN" sz="2000" dirty="0">
              <a:solidFill>
                <a:schemeClr val="tx2"/>
              </a:solidFill>
            </a:endParaRPr>
          </a:p>
        </p:txBody>
      </p:sp>
      <p:pic>
        <p:nvPicPr>
          <p:cNvPr id="8" name="Picture 7" descr="Two graphs (a) and (b) depict aggregate demand and aggregate supply and the Phillips Curve. For long description in Notes pane, press F6.">
            <a:extLst>
              <a:ext uri="{FF2B5EF4-FFF2-40B4-BE49-F238E27FC236}">
                <a16:creationId xmlns:a16="http://schemas.microsoft.com/office/drawing/2014/main" id="{349D8202-F95E-CF1A-6525-6313D1E5605C}"/>
              </a:ext>
            </a:extLst>
          </p:cNvPr>
          <p:cNvPicPr>
            <a:picLocks noChangeAspect="1"/>
          </p:cNvPicPr>
          <p:nvPr/>
        </p:nvPicPr>
        <p:blipFill>
          <a:blip r:embed="rId3"/>
          <a:stretch>
            <a:fillRect/>
          </a:stretch>
        </p:blipFill>
        <p:spPr>
          <a:xfrm>
            <a:off x="1646158" y="1530316"/>
            <a:ext cx="5851684" cy="2850197"/>
          </a:xfrm>
          <a:prstGeom prst="rect">
            <a:avLst/>
          </a:prstGeom>
        </p:spPr>
      </p:pic>
      <p:sp>
        <p:nvSpPr>
          <p:cNvPr id="6" name="Content Placeholder 5"/>
          <p:cNvSpPr>
            <a:spLocks noGrp="1"/>
          </p:cNvSpPr>
          <p:nvPr>
            <p:ph sz="quarter" idx="15"/>
          </p:nvPr>
        </p:nvSpPr>
        <p:spPr>
          <a:xfrm>
            <a:off x="468313" y="4550734"/>
            <a:ext cx="8336053" cy="1687228"/>
          </a:xfrm>
        </p:spPr>
        <p:txBody>
          <a:bodyPr tIns="0"/>
          <a:lstStyle/>
          <a:p>
            <a:pPr marL="432" indent="0">
              <a:spcBef>
                <a:spcPts val="600"/>
              </a:spcBef>
              <a:buNone/>
            </a:pPr>
            <a:r>
              <a:rPr lang="en-US" sz="1600" dirty="0"/>
              <a:t>The graphs show the U.S. economy in 1973: moderate but anticipated inflation, hence unemployment is at its natural rate.</a:t>
            </a:r>
          </a:p>
          <a:p>
            <a:pPr>
              <a:spcBef>
                <a:spcPts val="600"/>
              </a:spcBef>
            </a:pPr>
            <a:r>
              <a:rPr lang="en-US" sz="1600" dirty="0"/>
              <a:t>In 1974, O</a:t>
            </a:r>
            <a:r>
              <a:rPr lang="en-US" sz="100" dirty="0"/>
              <a:t> </a:t>
            </a:r>
            <a:r>
              <a:rPr lang="en-US" sz="1600" dirty="0"/>
              <a:t>P</a:t>
            </a:r>
            <a:r>
              <a:rPr lang="en-US" sz="100" dirty="0"/>
              <a:t> </a:t>
            </a:r>
            <a:r>
              <a:rPr lang="en-US" sz="1600" dirty="0"/>
              <a:t>E</a:t>
            </a:r>
            <a:r>
              <a:rPr lang="en-US" sz="100" dirty="0"/>
              <a:t> </a:t>
            </a:r>
            <a:r>
              <a:rPr lang="en-US" sz="1600" dirty="0"/>
              <a:t>C caused oil prices to rise dramatically. This was a supply shock, decreasing short-run aggregate supply.</a:t>
            </a:r>
          </a:p>
          <a:p>
            <a:pPr>
              <a:spcBef>
                <a:spcPts val="600"/>
              </a:spcBef>
            </a:pPr>
            <a:r>
              <a:rPr lang="en-US" sz="1600" dirty="0"/>
              <a:t>Unemployment rose, but so did people’s expectations of inflation—a higher short-run Phillips curve.</a:t>
            </a:r>
          </a:p>
        </p:txBody>
      </p:sp>
    </p:spTree>
    <p:extLst>
      <p:ext uri="{BB962C8B-B14F-4D97-AF65-F5344CB8AC3E}">
        <p14:creationId xmlns:p14="http://schemas.microsoft.com/office/powerpoint/2010/main" val="38038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Figure 17.9 A Supply Shock Shifts the </a:t>
            </a:r>
            <a:r>
              <a:rPr lang="en-US" sz="2800" i="1" dirty="0">
                <a:solidFill>
                  <a:schemeClr val="tx2"/>
                </a:solidFill>
              </a:rPr>
              <a:t>S</a:t>
            </a:r>
            <a:r>
              <a:rPr lang="en-US" sz="100" i="1" dirty="0">
                <a:solidFill>
                  <a:schemeClr val="tx2"/>
                </a:solidFill>
              </a:rPr>
              <a:t> </a:t>
            </a:r>
            <a:r>
              <a:rPr lang="en-US" sz="2800" i="1" dirty="0">
                <a:solidFill>
                  <a:schemeClr val="tx2"/>
                </a:solidFill>
              </a:rPr>
              <a:t>R</a:t>
            </a:r>
            <a:r>
              <a:rPr lang="en-US" sz="100" i="1" dirty="0">
                <a:solidFill>
                  <a:schemeClr val="tx2"/>
                </a:solidFill>
              </a:rPr>
              <a:t> </a:t>
            </a:r>
            <a:r>
              <a:rPr lang="en-US" sz="2800" i="1" dirty="0">
                <a:solidFill>
                  <a:schemeClr val="tx2"/>
                </a:solidFill>
              </a:rPr>
              <a:t>A</a:t>
            </a:r>
            <a:r>
              <a:rPr lang="en-US" sz="100" i="1" dirty="0">
                <a:solidFill>
                  <a:schemeClr val="tx2"/>
                </a:solidFill>
              </a:rPr>
              <a:t> </a:t>
            </a:r>
            <a:r>
              <a:rPr lang="en-US" sz="2800" i="1" dirty="0">
                <a:solidFill>
                  <a:schemeClr val="tx2"/>
                </a:solidFill>
              </a:rPr>
              <a:t>S </a:t>
            </a:r>
            <a:r>
              <a:rPr lang="en-US" sz="2800" dirty="0">
                <a:solidFill>
                  <a:schemeClr val="tx2"/>
                </a:solidFill>
              </a:rPr>
              <a:t>Curve and the Short-Run Phillips Curve </a:t>
            </a:r>
            <a:r>
              <a:rPr lang="en-US" sz="2000" b="0" dirty="0">
                <a:solidFill>
                  <a:schemeClr val="tx2"/>
                </a:solidFill>
              </a:rPr>
              <a:t>(2 of 2)</a:t>
            </a:r>
            <a:endParaRPr lang="en-IN" sz="2000" dirty="0">
              <a:solidFill>
                <a:schemeClr val="tx2"/>
              </a:solidFill>
            </a:endParaRPr>
          </a:p>
        </p:txBody>
      </p:sp>
      <p:pic>
        <p:nvPicPr>
          <p:cNvPr id="5" name="Picture 4" descr="Two graphs (a) and (b) depict aggregate demand and aggregate supply and the Phillips Curve. For long description in Notes pane, press F6.">
            <a:extLst>
              <a:ext uri="{FF2B5EF4-FFF2-40B4-BE49-F238E27FC236}">
                <a16:creationId xmlns:a16="http://schemas.microsoft.com/office/drawing/2014/main" id="{BAF5948C-1E4B-87A3-49F7-095A4D1DFA8E}"/>
              </a:ext>
            </a:extLst>
          </p:cNvPr>
          <p:cNvPicPr>
            <a:picLocks noChangeAspect="1"/>
          </p:cNvPicPr>
          <p:nvPr/>
        </p:nvPicPr>
        <p:blipFill>
          <a:blip r:embed="rId3"/>
          <a:stretch>
            <a:fillRect/>
          </a:stretch>
        </p:blipFill>
        <p:spPr>
          <a:xfrm>
            <a:off x="1329070" y="1520825"/>
            <a:ext cx="6436852" cy="3135217"/>
          </a:xfrm>
          <a:prstGeom prst="rect">
            <a:avLst/>
          </a:prstGeom>
        </p:spPr>
      </p:pic>
      <p:sp>
        <p:nvSpPr>
          <p:cNvPr id="6" name="Content Placeholder 5"/>
          <p:cNvSpPr>
            <a:spLocks noGrp="1"/>
          </p:cNvSpPr>
          <p:nvPr>
            <p:ph sz="quarter" idx="15"/>
          </p:nvPr>
        </p:nvSpPr>
        <p:spPr>
          <a:xfrm>
            <a:off x="468313" y="4897677"/>
            <a:ext cx="8218487" cy="1303098"/>
          </a:xfrm>
        </p:spPr>
        <p:txBody>
          <a:bodyPr/>
          <a:lstStyle/>
          <a:p>
            <a:pPr marL="432" indent="0">
              <a:spcBef>
                <a:spcPts val="600"/>
              </a:spcBef>
              <a:buNone/>
            </a:pPr>
            <a:r>
              <a:rPr lang="en-US" sz="1600" dirty="0"/>
              <a:t>What could the Fed do? It wanted to fight both inflation and unemployment, but the short-run Phillips curve makes clear that improving one worsens the other.</a:t>
            </a:r>
          </a:p>
          <a:p>
            <a:pPr>
              <a:spcBef>
                <a:spcPts val="600"/>
              </a:spcBef>
            </a:pPr>
            <a:r>
              <a:rPr lang="en-US" sz="1600" dirty="0"/>
              <a:t>The Fed chose expansionary monetary policy: reducing unemployment, at the cost of even more inflation.</a:t>
            </a:r>
          </a:p>
        </p:txBody>
      </p:sp>
    </p:spTree>
    <p:extLst>
      <p:ext uri="{BB962C8B-B14F-4D97-AF65-F5344CB8AC3E}">
        <p14:creationId xmlns:p14="http://schemas.microsoft.com/office/powerpoint/2010/main" val="39652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Figure 17.10 The Fed Tames Inflation, 1979–1989 </a:t>
            </a:r>
            <a:r>
              <a:rPr lang="en-US" sz="2000" b="0" dirty="0">
                <a:solidFill>
                  <a:schemeClr val="tx2"/>
                </a:solidFill>
              </a:rPr>
              <a:t>(1 of 2)</a:t>
            </a:r>
            <a:endParaRPr lang="en-IN" sz="2000" dirty="0">
              <a:solidFill>
                <a:schemeClr val="tx2"/>
              </a:solidFill>
            </a:endParaRPr>
          </a:p>
        </p:txBody>
      </p:sp>
      <p:sp>
        <p:nvSpPr>
          <p:cNvPr id="6" name="Content Placeholder 5"/>
          <p:cNvSpPr>
            <a:spLocks noGrp="1"/>
          </p:cNvSpPr>
          <p:nvPr>
            <p:ph sz="quarter" idx="15"/>
          </p:nvPr>
        </p:nvSpPr>
        <p:spPr>
          <a:xfrm>
            <a:off x="457200" y="1520824"/>
            <a:ext cx="3225452" cy="4454091"/>
          </a:xfrm>
        </p:spPr>
        <p:txBody>
          <a:bodyPr/>
          <a:lstStyle/>
          <a:p>
            <a:pPr marL="432" indent="0">
              <a:spcBef>
                <a:spcPts val="600"/>
              </a:spcBef>
              <a:buNone/>
            </a:pPr>
            <a:r>
              <a:rPr lang="en-US" sz="1600" dirty="0"/>
              <a:t>The newly high inflation was incorporated into people’s expectations and became self-reinforcing.</a:t>
            </a:r>
          </a:p>
          <a:p>
            <a:pPr marL="432" indent="0">
              <a:spcBef>
                <a:spcPts val="600"/>
              </a:spcBef>
              <a:buNone/>
            </a:pPr>
            <a:r>
              <a:rPr lang="en-US" sz="1600" dirty="0"/>
              <a:t>The Fed’s new chairman, Paul Volcker, wanted inflation lower, believing high inflation was hurting the economy.</a:t>
            </a:r>
          </a:p>
          <a:p>
            <a:pPr marL="432" indent="0">
              <a:spcBef>
                <a:spcPts val="600"/>
              </a:spcBef>
              <a:buNone/>
            </a:pPr>
            <a:r>
              <a:rPr lang="en-US" sz="1600" dirty="0"/>
              <a:t>So, Volcker announced and enacted a contractionary monetary policy. If people believed the announcement, they would adjust down to a lower Phillips curve.</a:t>
            </a:r>
          </a:p>
          <a:p>
            <a:pPr marL="432" indent="0">
              <a:spcBef>
                <a:spcPts val="600"/>
              </a:spcBef>
              <a:buNone/>
            </a:pPr>
            <a:r>
              <a:rPr lang="en-US" sz="1600" dirty="0"/>
              <a:t>But for several years, the Phillips curve appeared not to move.</a:t>
            </a:r>
          </a:p>
        </p:txBody>
      </p:sp>
      <p:pic>
        <p:nvPicPr>
          <p:cNvPr id="3" name="Picture 2" descr="A graph depicts how the Fed tamed inflation between 1979 and 1989. For long description in Notes pane, press F6."/>
          <p:cNvPicPr>
            <a:picLocks noChangeAspect="1"/>
          </p:cNvPicPr>
          <p:nvPr/>
        </p:nvPicPr>
        <p:blipFill>
          <a:blip r:embed="rId3"/>
          <a:stretch>
            <a:fillRect/>
          </a:stretch>
        </p:blipFill>
        <p:spPr>
          <a:xfrm>
            <a:off x="3780176" y="1697926"/>
            <a:ext cx="4895512" cy="3145809"/>
          </a:xfrm>
          <a:prstGeom prst="rect">
            <a:avLst/>
          </a:prstGeom>
        </p:spPr>
      </p:pic>
    </p:spTree>
    <p:extLst>
      <p:ext uri="{BB962C8B-B14F-4D97-AF65-F5344CB8AC3E}">
        <p14:creationId xmlns:p14="http://schemas.microsoft.com/office/powerpoint/2010/main" val="324416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32044" cy="1097279"/>
          </a:xfrm>
        </p:spPr>
        <p:txBody>
          <a:bodyPr/>
          <a:lstStyle/>
          <a:p>
            <a:r>
              <a:rPr lang="en-US" sz="3000" dirty="0"/>
              <a:t>Can the Fed Bring Down a High Inflation Rate without Causing a Recession?</a:t>
            </a:r>
            <a:endParaRPr lang="en-IN" sz="3000" dirty="0"/>
          </a:p>
        </p:txBody>
      </p:sp>
      <p:sp>
        <p:nvSpPr>
          <p:cNvPr id="6" name="Content Placeholder 5"/>
          <p:cNvSpPr>
            <a:spLocks noGrp="1"/>
          </p:cNvSpPr>
          <p:nvPr>
            <p:ph sz="quarter" idx="15"/>
          </p:nvPr>
        </p:nvSpPr>
        <p:spPr>
          <a:xfrm>
            <a:off x="457200" y="1520825"/>
            <a:ext cx="3623310" cy="4686544"/>
          </a:xfrm>
        </p:spPr>
        <p:txBody>
          <a:bodyPr/>
          <a:lstStyle/>
          <a:p>
            <a:pPr marL="432" indent="0">
              <a:spcBef>
                <a:spcPts val="1000"/>
              </a:spcBef>
              <a:buNone/>
            </a:pPr>
            <a:r>
              <a:rPr lang="en-US" sz="1800" dirty="0"/>
              <a:t>Harvard economist Larry Summers: “over the past 75 years, every time inflation has exceeded 4 percent and unemployment has been below 5 percent, the U.S. economy has gone into recession within two years.”</a:t>
            </a:r>
          </a:p>
          <a:p>
            <a:pPr marL="432" indent="0">
              <a:spcBef>
                <a:spcPts val="1000"/>
              </a:spcBef>
              <a:buNone/>
            </a:pPr>
            <a:r>
              <a:rPr lang="en-US" sz="1800" dirty="0"/>
              <a:t>In early 2023, inflation was above 6 percent and unemployment was under 4 percent.</a:t>
            </a:r>
          </a:p>
          <a:p>
            <a:pPr marL="432" indent="0">
              <a:spcBef>
                <a:spcPts val="1000"/>
              </a:spcBef>
              <a:buNone/>
            </a:pPr>
            <a:r>
              <a:rPr lang="en-US" sz="1800" dirty="0"/>
              <a:t>Will the Fed’s efforts to bring down inflation drive us into a recession? Or is something different this time?</a:t>
            </a:r>
          </a:p>
        </p:txBody>
      </p:sp>
      <p:pic>
        <p:nvPicPr>
          <p:cNvPr id="7" name="Picture 6" descr="A photo depicts Fed Chair Jerome Powell delivering remarks at a podium in the White House.">
            <a:extLst>
              <a:ext uri="{FF2B5EF4-FFF2-40B4-BE49-F238E27FC236}">
                <a16:creationId xmlns:a16="http://schemas.microsoft.com/office/drawing/2014/main" id="{FEDC40DC-C54A-201C-96D1-24D5190F9FF5}"/>
              </a:ext>
            </a:extLst>
          </p:cNvPr>
          <p:cNvPicPr>
            <a:picLocks noChangeAspect="1"/>
          </p:cNvPicPr>
          <p:nvPr/>
        </p:nvPicPr>
        <p:blipFill>
          <a:blip r:embed="rId2"/>
          <a:stretch>
            <a:fillRect/>
          </a:stretch>
        </p:blipFill>
        <p:spPr>
          <a:xfrm>
            <a:off x="4613642" y="1600835"/>
            <a:ext cx="4062046" cy="2702823"/>
          </a:xfrm>
          <a:prstGeom prst="rect">
            <a:avLst/>
          </a:prstGeom>
        </p:spPr>
      </p:pic>
    </p:spTree>
    <p:extLst>
      <p:ext uri="{BB962C8B-B14F-4D97-AF65-F5344CB8AC3E}">
        <p14:creationId xmlns:p14="http://schemas.microsoft.com/office/powerpoint/2010/main" val="326880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Figure 17.10 The Fed Tames Inflation, 1979–1989 </a:t>
            </a:r>
            <a:r>
              <a:rPr lang="en-US" sz="2000" b="0" dirty="0">
                <a:solidFill>
                  <a:schemeClr val="tx2"/>
                </a:solidFill>
              </a:rPr>
              <a:t>(2 of 2)</a:t>
            </a:r>
            <a:endParaRPr lang="en-IN" sz="2000" dirty="0">
              <a:solidFill>
                <a:schemeClr val="tx2"/>
              </a:solidFill>
            </a:endParaRPr>
          </a:p>
        </p:txBody>
      </p:sp>
      <p:sp>
        <p:nvSpPr>
          <p:cNvPr id="6" name="Content Placeholder 5"/>
          <p:cNvSpPr>
            <a:spLocks noGrp="1"/>
          </p:cNvSpPr>
          <p:nvPr>
            <p:ph sz="quarter" idx="15"/>
          </p:nvPr>
        </p:nvSpPr>
        <p:spPr>
          <a:xfrm>
            <a:off x="457200" y="1558412"/>
            <a:ext cx="2849671" cy="4391451"/>
          </a:xfrm>
        </p:spPr>
        <p:txBody>
          <a:bodyPr/>
          <a:lstStyle/>
          <a:p>
            <a:pPr marL="432" indent="0">
              <a:buNone/>
            </a:pPr>
            <a:r>
              <a:rPr lang="en-US" sz="1600" dirty="0"/>
              <a:t>Does this prove people were not forming their expectations about inflation rationally? Not necessarily. The Fed had a </a:t>
            </a:r>
            <a:r>
              <a:rPr lang="en-US" sz="1600" b="1" dirty="0"/>
              <a:t>credibility problem</a:t>
            </a:r>
            <a:r>
              <a:rPr lang="en-US" sz="1600" dirty="0"/>
              <a:t>: it had previously announced contractionary policies but allowed inflation to occur anyway. Eventually, several years of </a:t>
            </a:r>
            <a:r>
              <a:rPr lang="en-US" sz="1600" b="1" dirty="0"/>
              <a:t>tight money</a:t>
            </a:r>
            <a:r>
              <a:rPr lang="en-US" sz="1600" dirty="0"/>
              <a:t> convinced people that inflation would be lower.</a:t>
            </a:r>
          </a:p>
          <a:p>
            <a:pPr marL="255600"/>
            <a:r>
              <a:rPr lang="en-US" sz="1600" dirty="0"/>
              <a:t>Prices fell, and so did expectations about inflation: a new, lower short-run Phillips curve.</a:t>
            </a:r>
          </a:p>
        </p:txBody>
      </p:sp>
      <p:pic>
        <p:nvPicPr>
          <p:cNvPr id="8" name="Picture 7" descr="A graph depicts how the Fed tamed inflation between 1979 and 1989. For long description in Notes pane, press F6."/>
          <p:cNvPicPr>
            <a:picLocks noChangeAspect="1"/>
          </p:cNvPicPr>
          <p:nvPr/>
        </p:nvPicPr>
        <p:blipFill>
          <a:blip r:embed="rId3"/>
          <a:stretch>
            <a:fillRect/>
          </a:stretch>
        </p:blipFill>
        <p:spPr>
          <a:xfrm>
            <a:off x="3780176" y="1697926"/>
            <a:ext cx="4895512" cy="3145809"/>
          </a:xfrm>
          <a:prstGeom prst="rect">
            <a:avLst/>
          </a:prstGeom>
        </p:spPr>
      </p:pic>
    </p:spTree>
    <p:extLst>
      <p:ext uri="{BB962C8B-B14F-4D97-AF65-F5344CB8AC3E}">
        <p14:creationId xmlns:p14="http://schemas.microsoft.com/office/powerpoint/2010/main" val="162587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628"/>
            <a:ext cx="8229600" cy="1097279"/>
          </a:xfrm>
        </p:spPr>
        <p:txBody>
          <a:bodyPr/>
          <a:lstStyle/>
          <a:p>
            <a:r>
              <a:rPr lang="en-US" sz="3200" dirty="0"/>
              <a:t>Table 17.3 The Record of Fed Chairs and Inflation</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2475099813"/>
              </p:ext>
            </p:extLst>
          </p:nvPr>
        </p:nvGraphicFramePr>
        <p:xfrm>
          <a:off x="468311" y="1520824"/>
          <a:ext cx="8207376" cy="2956560"/>
        </p:xfrm>
        <a:graphic>
          <a:graphicData uri="http://schemas.openxmlformats.org/drawingml/2006/table">
            <a:tbl>
              <a:tblPr firstRow="1" bandRow="1">
                <a:tableStyleId>{2D5ABB26-0587-4C30-8999-92F81FD0307C}</a:tableStyleId>
              </a:tblPr>
              <a:tblGrid>
                <a:gridCol w="2487831">
                  <a:extLst>
                    <a:ext uri="{9D8B030D-6E8A-4147-A177-3AD203B41FA5}">
                      <a16:colId xmlns:a16="http://schemas.microsoft.com/office/drawing/2014/main" val="1513158456"/>
                    </a:ext>
                  </a:extLst>
                </a:gridCol>
                <a:gridCol w="3093929">
                  <a:extLst>
                    <a:ext uri="{9D8B030D-6E8A-4147-A177-3AD203B41FA5}">
                      <a16:colId xmlns:a16="http://schemas.microsoft.com/office/drawing/2014/main" val="2218399966"/>
                    </a:ext>
                  </a:extLst>
                </a:gridCol>
                <a:gridCol w="2625616">
                  <a:extLst>
                    <a:ext uri="{9D8B030D-6E8A-4147-A177-3AD203B41FA5}">
                      <a16:colId xmlns:a16="http://schemas.microsoft.com/office/drawing/2014/main" val="3945883936"/>
                    </a:ext>
                  </a:extLst>
                </a:gridCol>
              </a:tblGrid>
              <a:tr h="178024">
                <a:tc>
                  <a:txBody>
                    <a:bodyPr/>
                    <a:lstStyle/>
                    <a:p>
                      <a:r>
                        <a:rPr lang="en-US" sz="1400" b="1" baseline="0" dirty="0"/>
                        <a:t>Federal Reserve Chair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baseline="0" dirty="0"/>
                        <a:t>Term</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0" dirty="0"/>
                        <a:t>Average Annual Inflation Rate during Term</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141956"/>
                  </a:ext>
                </a:extLst>
              </a:tr>
              <a:tr h="0">
                <a:tc>
                  <a:txBody>
                    <a:bodyPr/>
                    <a:lstStyle/>
                    <a:p>
                      <a:r>
                        <a:rPr lang="en-US" sz="1400" baseline="0" dirty="0"/>
                        <a:t>William McChesney Martin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April 1951 to January 1970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7347701"/>
                  </a:ext>
                </a:extLst>
              </a:tr>
              <a:tr h="0">
                <a:tc>
                  <a:txBody>
                    <a:bodyPr/>
                    <a:lstStyle/>
                    <a:p>
                      <a:r>
                        <a:rPr lang="en-US" sz="1400" baseline="0" dirty="0"/>
                        <a:t>Arthur Burns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February 1970 to March 1978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939878"/>
                  </a:ext>
                </a:extLst>
              </a:tr>
              <a:tr h="0">
                <a:tc>
                  <a:txBody>
                    <a:bodyPr/>
                    <a:lstStyle/>
                    <a:p>
                      <a:r>
                        <a:rPr lang="en-US" sz="1400" baseline="0" dirty="0"/>
                        <a:t>G. William Miller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March 1978 to August 1979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450526"/>
                  </a:ext>
                </a:extLst>
              </a:tr>
              <a:tr h="0">
                <a:tc>
                  <a:txBody>
                    <a:bodyPr/>
                    <a:lstStyle/>
                    <a:p>
                      <a:r>
                        <a:rPr lang="en-US" sz="1400" baseline="0" dirty="0"/>
                        <a:t>Paul Volcker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August 1979 to August 1987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37188"/>
                  </a:ext>
                </a:extLst>
              </a:tr>
              <a:tr h="0">
                <a:tc>
                  <a:txBody>
                    <a:bodyPr/>
                    <a:lstStyle/>
                    <a:p>
                      <a:r>
                        <a:rPr lang="en-US" sz="1400" baseline="0" dirty="0"/>
                        <a:t>Alan Greenspan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August 1987 to January 2006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9492635"/>
                  </a:ext>
                </a:extLst>
              </a:tr>
              <a:tr h="0">
                <a:tc>
                  <a:txBody>
                    <a:bodyPr/>
                    <a:lstStyle/>
                    <a:p>
                      <a:r>
                        <a:rPr lang="en-US" sz="1400" baseline="0" dirty="0"/>
                        <a:t>Ben Bernanke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January 2006 to January 2014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602121"/>
                  </a:ext>
                </a:extLst>
              </a:tr>
              <a:tr h="0">
                <a:tc>
                  <a:txBody>
                    <a:bodyPr/>
                    <a:lstStyle/>
                    <a:p>
                      <a:r>
                        <a:rPr lang="en-US" sz="1400" baseline="0" dirty="0"/>
                        <a:t>Janet Yellen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February 2014 to February 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0782963"/>
                  </a:ext>
                </a:extLst>
              </a:tr>
              <a:tr h="0">
                <a:tc>
                  <a:txBody>
                    <a:bodyPr/>
                    <a:lstStyle/>
                    <a:p>
                      <a:r>
                        <a:rPr lang="en-US" sz="1400" baseline="0" dirty="0"/>
                        <a:t>Jerome Powell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February 2018 to September 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6512157"/>
                  </a:ext>
                </a:extLst>
              </a:tr>
            </a:tbl>
          </a:graphicData>
        </a:graphic>
      </p:graphicFrame>
      <p:sp>
        <p:nvSpPr>
          <p:cNvPr id="6" name="Content Placeholder 5"/>
          <p:cNvSpPr>
            <a:spLocks noGrp="1"/>
          </p:cNvSpPr>
          <p:nvPr>
            <p:ph sz="quarter" idx="15"/>
          </p:nvPr>
        </p:nvSpPr>
        <p:spPr>
          <a:xfrm>
            <a:off x="468313" y="4642643"/>
            <a:ext cx="8207374" cy="1558132"/>
          </a:xfrm>
        </p:spPr>
        <p:txBody>
          <a:bodyPr tIns="0"/>
          <a:lstStyle/>
          <a:p>
            <a:pPr marL="432" indent="0">
              <a:spcBef>
                <a:spcPts val="600"/>
              </a:spcBef>
              <a:buNone/>
            </a:pPr>
            <a:r>
              <a:rPr lang="en-US" sz="1600" dirty="0">
                <a:solidFill>
                  <a:schemeClr val="tx1"/>
                </a:solidFill>
              </a:rPr>
              <a:t>*The value for Jerome Powell is just for this period of his term.</a:t>
            </a:r>
          </a:p>
          <a:p>
            <a:pPr marL="432" indent="0">
              <a:spcBef>
                <a:spcPts val="600"/>
              </a:spcBef>
              <a:buNone/>
            </a:pPr>
            <a:r>
              <a:rPr lang="en-US" sz="1600" dirty="0">
                <a:solidFill>
                  <a:schemeClr val="tx1"/>
                </a:solidFill>
              </a:rPr>
              <a:t>Fed policies in the 1970s resulted in high inflation.</a:t>
            </a:r>
          </a:p>
          <a:p>
            <a:pPr marL="432" indent="0">
              <a:spcBef>
                <a:spcPts val="600"/>
              </a:spcBef>
              <a:buNone/>
            </a:pPr>
            <a:r>
              <a:rPr lang="en-US" sz="1600" dirty="0">
                <a:solidFill>
                  <a:schemeClr val="tx1"/>
                </a:solidFill>
              </a:rPr>
              <a:t>This forced the “Volcker disinflation” of the early 1980s; subsequent Fed chairs have been equally determined to keep inflation low.</a:t>
            </a:r>
          </a:p>
          <a:p>
            <a:pPr marL="432" indent="0">
              <a:spcBef>
                <a:spcPts val="600"/>
              </a:spcBef>
              <a:buNone/>
            </a:pPr>
            <a:r>
              <a:rPr lang="en-US" sz="1600" b="1" dirty="0">
                <a:solidFill>
                  <a:schemeClr val="tx1"/>
                </a:solidFill>
              </a:rPr>
              <a:t>Disinflation:</a:t>
            </a:r>
            <a:r>
              <a:rPr lang="en-US" sz="1600" dirty="0">
                <a:solidFill>
                  <a:schemeClr val="tx1"/>
                </a:solidFill>
              </a:rPr>
              <a:t> A significant reduction in the inflation rate.</a:t>
            </a:r>
          </a:p>
        </p:txBody>
      </p:sp>
    </p:spTree>
    <p:extLst>
      <p:ext uri="{BB962C8B-B14F-4D97-AF65-F5344CB8AC3E}">
        <p14:creationId xmlns:p14="http://schemas.microsoft.com/office/powerpoint/2010/main" val="72289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 Chair Alan Greenspan</a:t>
            </a:r>
            <a:endParaRPr lang="en-IN" dirty="0"/>
          </a:p>
        </p:txBody>
      </p:sp>
      <p:sp>
        <p:nvSpPr>
          <p:cNvPr id="4" name="Content Placeholder 3"/>
          <p:cNvSpPr>
            <a:spLocks noGrp="1"/>
          </p:cNvSpPr>
          <p:nvPr>
            <p:ph sz="quarter" idx="13"/>
          </p:nvPr>
        </p:nvSpPr>
        <p:spPr>
          <a:xfrm>
            <a:off x="457200" y="1556327"/>
            <a:ext cx="8229600" cy="3193804"/>
          </a:xfrm>
        </p:spPr>
        <p:txBody>
          <a:bodyPr/>
          <a:lstStyle/>
          <a:p>
            <a:pPr marL="432" indent="0">
              <a:spcBef>
                <a:spcPts val="600"/>
              </a:spcBef>
              <a:buNone/>
            </a:pPr>
            <a:r>
              <a:rPr lang="en-US" sz="2200" dirty="0">
                <a:solidFill>
                  <a:schemeClr val="tx1"/>
                </a:solidFill>
              </a:rPr>
              <a:t>Alan Greenspan was Fed chair from 1987 to 2006. When he left the Fed, Greenspan’s term appeared very successful:</a:t>
            </a:r>
          </a:p>
          <a:p>
            <a:pPr>
              <a:spcBef>
                <a:spcPts val="600"/>
              </a:spcBef>
            </a:pPr>
            <a:r>
              <a:rPr lang="en-US" sz="2200" dirty="0">
                <a:solidFill>
                  <a:schemeClr val="tx1"/>
                </a:solidFill>
              </a:rPr>
              <a:t>Low inflation</a:t>
            </a:r>
          </a:p>
          <a:p>
            <a:pPr>
              <a:spcBef>
                <a:spcPts val="600"/>
              </a:spcBef>
            </a:pPr>
            <a:r>
              <a:rPr lang="en-US" sz="2200" dirty="0">
                <a:solidFill>
                  <a:schemeClr val="tx1"/>
                </a:solidFill>
              </a:rPr>
              <a:t>Only two recessions—both short and mild (1990–1991, 2001)</a:t>
            </a:r>
          </a:p>
          <a:p>
            <a:pPr>
              <a:spcBef>
                <a:spcPts val="600"/>
              </a:spcBef>
            </a:pPr>
            <a:r>
              <a:rPr lang="en-US" sz="2200" dirty="0">
                <a:solidFill>
                  <a:schemeClr val="tx1"/>
                </a:solidFill>
              </a:rPr>
              <a:t>Increased Fed credibility (following through on announced actions)</a:t>
            </a:r>
          </a:p>
          <a:p>
            <a:pPr>
              <a:spcBef>
                <a:spcPts val="600"/>
              </a:spcBef>
            </a:pPr>
            <a:r>
              <a:rPr lang="en-US" sz="2200" dirty="0">
                <a:solidFill>
                  <a:schemeClr val="tx1"/>
                </a:solidFill>
              </a:rPr>
              <a:t>Increased Fed transparency (since 1994, federal funds rate target has been made public)</a:t>
            </a:r>
          </a:p>
        </p:txBody>
      </p:sp>
      <p:sp>
        <p:nvSpPr>
          <p:cNvPr id="5" name="Content Placeholder 4"/>
          <p:cNvSpPr>
            <a:spLocks noGrp="1"/>
          </p:cNvSpPr>
          <p:nvPr>
            <p:ph sz="quarter" idx="14"/>
          </p:nvPr>
        </p:nvSpPr>
        <p:spPr>
          <a:xfrm>
            <a:off x="457200" y="4924741"/>
            <a:ext cx="8229600" cy="1227704"/>
          </a:xfrm>
        </p:spPr>
        <p:txBody>
          <a:bodyPr/>
          <a:lstStyle/>
          <a:p>
            <a:pPr marL="432" indent="0">
              <a:buNone/>
            </a:pPr>
            <a:r>
              <a:rPr lang="en-US" sz="2200" dirty="0">
                <a:solidFill>
                  <a:schemeClr val="tx1"/>
                </a:solidFill>
              </a:rPr>
              <a:t>Greenspan also oversaw the de-emphasizing of the money supply as a Fed monetary policy target and the increased focus on interest rates—the federal funds rate, in particular.</a:t>
            </a:r>
          </a:p>
        </p:txBody>
      </p:sp>
    </p:spTree>
    <p:extLst>
      <p:ext uri="{BB962C8B-B14F-4D97-AF65-F5344CB8AC3E}">
        <p14:creationId xmlns:p14="http://schemas.microsoft.com/office/powerpoint/2010/main" val="223978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
            <a:ext cx="8229600" cy="1190731"/>
          </a:xfrm>
        </p:spPr>
        <p:txBody>
          <a:bodyPr/>
          <a:lstStyle/>
          <a:p>
            <a:r>
              <a:rPr lang="en-US" sz="3400" dirty="0"/>
              <a:t>How Greenspan and Subsequent </a:t>
            </a:r>
            <a:br>
              <a:rPr lang="en-US" sz="3400" dirty="0"/>
            </a:br>
            <a:r>
              <a:rPr lang="en-US" sz="3400" dirty="0"/>
              <a:t>Fed Chairs Increased Fed Credibility</a:t>
            </a:r>
            <a:endParaRPr lang="en-IN" sz="3400" dirty="0"/>
          </a:p>
        </p:txBody>
      </p:sp>
      <p:sp>
        <p:nvSpPr>
          <p:cNvPr id="6" name="Content Placeholder 5">
            <a:extLst>
              <a:ext uri="{FF2B5EF4-FFF2-40B4-BE49-F238E27FC236}">
                <a16:creationId xmlns:a16="http://schemas.microsoft.com/office/drawing/2014/main" id="{7FC6373A-A3DE-4527-8D31-BD9D2BCD782C}"/>
              </a:ext>
            </a:extLst>
          </p:cNvPr>
          <p:cNvSpPr>
            <a:spLocks noGrp="1"/>
          </p:cNvSpPr>
          <p:nvPr>
            <p:ph sz="quarter" idx="13"/>
          </p:nvPr>
        </p:nvSpPr>
        <p:spPr>
          <a:xfrm>
            <a:off x="457201" y="1554920"/>
            <a:ext cx="7931888" cy="4232105"/>
          </a:xfrm>
        </p:spPr>
        <p:txBody>
          <a:bodyPr/>
          <a:lstStyle/>
          <a:p>
            <a:r>
              <a:rPr lang="en-US" sz="2200" dirty="0"/>
              <a:t>Whenever the Fed announces a policy change, it follows through with the change.</a:t>
            </a:r>
          </a:p>
          <a:p>
            <a:r>
              <a:rPr lang="en-US" sz="2200" dirty="0"/>
              <a:t>Since 1994, announcing all changes in the target federal funds rate. Previously, changes were not made public.</a:t>
            </a:r>
          </a:p>
          <a:p>
            <a:r>
              <a:rPr lang="en-US" sz="2200" dirty="0"/>
              <a:t>The F</a:t>
            </a:r>
            <a:r>
              <a:rPr lang="en-US" sz="100" dirty="0"/>
              <a:t> </a:t>
            </a:r>
            <a:r>
              <a:rPr lang="en-US" sz="2200" dirty="0"/>
              <a:t>O</a:t>
            </a:r>
            <a:r>
              <a:rPr lang="en-US" sz="100" dirty="0"/>
              <a:t> </a:t>
            </a:r>
            <a:r>
              <a:rPr lang="en-US" sz="2200" dirty="0"/>
              <a:t>M</a:t>
            </a:r>
            <a:r>
              <a:rPr lang="en-US" sz="100" dirty="0"/>
              <a:t> </a:t>
            </a:r>
            <a:r>
              <a:rPr lang="en-US" sz="2200" dirty="0"/>
              <a:t>C meeting minutes are available after a short delay. The Fed Chair also holds press conferences following each F</a:t>
            </a:r>
            <a:r>
              <a:rPr lang="en-US" sz="100" dirty="0"/>
              <a:t> </a:t>
            </a:r>
            <a:r>
              <a:rPr lang="en-US" sz="2200" dirty="0"/>
              <a:t>O</a:t>
            </a:r>
            <a:r>
              <a:rPr lang="en-US" sz="100" dirty="0"/>
              <a:t> </a:t>
            </a:r>
            <a:r>
              <a:rPr lang="en-US" sz="2200" dirty="0"/>
              <a:t>M</a:t>
            </a:r>
            <a:r>
              <a:rPr lang="en-US" sz="100" dirty="0"/>
              <a:t> </a:t>
            </a:r>
            <a:r>
              <a:rPr lang="en-US" sz="2200" dirty="0"/>
              <a:t>C meeting.</a:t>
            </a:r>
          </a:p>
          <a:p>
            <a:pPr lvl="1"/>
            <a:r>
              <a:rPr lang="en-US" sz="2200" dirty="0"/>
              <a:t>Ben Bernanke started doing this after some F</a:t>
            </a:r>
            <a:r>
              <a:rPr lang="en-US" sz="100" dirty="0"/>
              <a:t> </a:t>
            </a:r>
            <a:r>
              <a:rPr lang="en-US" sz="2200" dirty="0"/>
              <a:t>O</a:t>
            </a:r>
            <a:r>
              <a:rPr lang="en-US" sz="100" dirty="0"/>
              <a:t> </a:t>
            </a:r>
            <a:r>
              <a:rPr lang="en-US" sz="2200" dirty="0"/>
              <a:t>M</a:t>
            </a:r>
            <a:r>
              <a:rPr lang="en-US" sz="100" dirty="0"/>
              <a:t> </a:t>
            </a:r>
            <a:r>
              <a:rPr lang="en-US" sz="2200" dirty="0"/>
              <a:t>C meetings in 2011</a:t>
            </a:r>
          </a:p>
          <a:p>
            <a:pPr lvl="1"/>
            <a:r>
              <a:rPr lang="en-US" sz="2200" dirty="0"/>
              <a:t>Jerome Powell now does this after each meeting.</a:t>
            </a:r>
          </a:p>
        </p:txBody>
      </p:sp>
    </p:spTree>
    <p:extLst>
      <p:ext uri="{BB962C8B-B14F-4D97-AF65-F5344CB8AC3E}">
        <p14:creationId xmlns:p14="http://schemas.microsoft.com/office/powerpoint/2010/main" val="256006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CF90-5D64-464C-82E3-16418E94BB41}"/>
              </a:ext>
            </a:extLst>
          </p:cNvPr>
          <p:cNvSpPr>
            <a:spLocks noGrp="1"/>
          </p:cNvSpPr>
          <p:nvPr>
            <p:ph type="title"/>
          </p:nvPr>
        </p:nvSpPr>
        <p:spPr/>
        <p:txBody>
          <a:bodyPr/>
          <a:lstStyle/>
          <a:p>
            <a:r>
              <a:rPr lang="en-US" sz="2800" dirty="0">
                <a:solidFill>
                  <a:schemeClr val="tx2"/>
                </a:solidFill>
              </a:rPr>
              <a:t>Table 17.4 F</a:t>
            </a:r>
            <a:r>
              <a:rPr lang="en-US" sz="100" dirty="0">
                <a:solidFill>
                  <a:schemeClr val="tx2"/>
                </a:solidFill>
              </a:rPr>
              <a:t> </a:t>
            </a:r>
            <a:r>
              <a:rPr lang="en-US" sz="2800" dirty="0">
                <a:solidFill>
                  <a:schemeClr val="tx2"/>
                </a:solidFill>
              </a:rPr>
              <a:t>O</a:t>
            </a:r>
            <a:r>
              <a:rPr lang="en-US" sz="100" dirty="0">
                <a:solidFill>
                  <a:schemeClr val="tx2"/>
                </a:solidFill>
              </a:rPr>
              <a:t> </a:t>
            </a:r>
            <a:r>
              <a:rPr lang="en-US" sz="2800" dirty="0">
                <a:solidFill>
                  <a:schemeClr val="tx2"/>
                </a:solidFill>
              </a:rPr>
              <a:t>M</a:t>
            </a:r>
            <a:r>
              <a:rPr lang="en-US" sz="100" dirty="0">
                <a:solidFill>
                  <a:schemeClr val="tx2"/>
                </a:solidFill>
              </a:rPr>
              <a:t> </a:t>
            </a:r>
            <a:r>
              <a:rPr lang="en-US" sz="2800" dirty="0">
                <a:solidFill>
                  <a:schemeClr val="tx2"/>
                </a:solidFill>
              </a:rPr>
              <a:t>C Estimates of the Natural Rate of Unemployment, 2015–2022</a:t>
            </a:r>
          </a:p>
        </p:txBody>
      </p:sp>
      <p:sp>
        <p:nvSpPr>
          <p:cNvPr id="6" name="Content Placeholder 5"/>
          <p:cNvSpPr>
            <a:spLocks noGrp="1"/>
          </p:cNvSpPr>
          <p:nvPr>
            <p:ph sz="quarter" idx="13"/>
          </p:nvPr>
        </p:nvSpPr>
        <p:spPr>
          <a:xfrm>
            <a:off x="457201" y="1554921"/>
            <a:ext cx="4334718" cy="4336594"/>
          </a:xfrm>
        </p:spPr>
        <p:txBody>
          <a:bodyPr/>
          <a:lstStyle/>
          <a:p>
            <a:pPr marL="432" indent="0">
              <a:buNone/>
            </a:pPr>
            <a:r>
              <a:rPr lang="en-US" sz="2200" dirty="0"/>
              <a:t>Federal Open Market Committee members have adjusted down their beliefs about the natural rate of unemployment over the last decade.</a:t>
            </a:r>
          </a:p>
          <a:p>
            <a:pPr marL="432" indent="0">
              <a:buNone/>
            </a:pPr>
            <a:r>
              <a:rPr lang="en-US" sz="2200" dirty="0"/>
              <a:t>Difficulty estimating both unemployment and its natural rate have led some economists (inside and outside the Fed) to look for an alternative measure of the health of the labor market.</a:t>
            </a:r>
          </a:p>
        </p:txBody>
      </p:sp>
      <p:graphicFrame>
        <p:nvGraphicFramePr>
          <p:cNvPr id="8" name="Table 7"/>
          <p:cNvGraphicFramePr>
            <a:graphicFrameLocks noGrp="1"/>
          </p:cNvGraphicFramePr>
          <p:nvPr>
            <p:extLst>
              <p:ext uri="{D42A27DB-BD31-4B8C-83A1-F6EECF244321}">
                <p14:modId xmlns:p14="http://schemas.microsoft.com/office/powerpoint/2010/main" val="1352609014"/>
              </p:ext>
            </p:extLst>
          </p:nvPr>
        </p:nvGraphicFramePr>
        <p:xfrm>
          <a:off x="5241850" y="1520825"/>
          <a:ext cx="3444950" cy="4283004"/>
        </p:xfrm>
        <a:graphic>
          <a:graphicData uri="http://schemas.openxmlformats.org/drawingml/2006/table">
            <a:tbl>
              <a:tblPr firstRow="1" bandRow="1">
                <a:tableStyleId>{2D5ABB26-0587-4C30-8999-92F81FD0307C}</a:tableStyleId>
              </a:tblPr>
              <a:tblGrid>
                <a:gridCol w="1597651">
                  <a:extLst>
                    <a:ext uri="{9D8B030D-6E8A-4147-A177-3AD203B41FA5}">
                      <a16:colId xmlns:a16="http://schemas.microsoft.com/office/drawing/2014/main" val="1275941007"/>
                    </a:ext>
                  </a:extLst>
                </a:gridCol>
                <a:gridCol w="1847299">
                  <a:extLst>
                    <a:ext uri="{9D8B030D-6E8A-4147-A177-3AD203B41FA5}">
                      <a16:colId xmlns:a16="http://schemas.microsoft.com/office/drawing/2014/main" val="656253542"/>
                    </a:ext>
                  </a:extLst>
                </a:gridCol>
              </a:tblGrid>
              <a:tr h="783964">
                <a:tc>
                  <a:txBody>
                    <a:bodyPr/>
                    <a:lstStyle/>
                    <a:p>
                      <a:pPr algn="ctr"/>
                      <a:r>
                        <a:rPr lang="en-US" b="1" noProof="0" dirty="0">
                          <a:solidFill>
                            <a:schemeClr val="tx1"/>
                          </a:solidFill>
                          <a:latin typeface="+mn-lt"/>
                        </a:rPr>
                        <a:t>Date of F</a:t>
                      </a:r>
                      <a:r>
                        <a:rPr lang="en-US" sz="100" b="1" noProof="0" dirty="0">
                          <a:solidFill>
                            <a:schemeClr val="tx1"/>
                          </a:solidFill>
                          <a:latin typeface="+mn-lt"/>
                        </a:rPr>
                        <a:t> </a:t>
                      </a:r>
                      <a:r>
                        <a:rPr lang="en-US" b="1" noProof="0" dirty="0">
                          <a:solidFill>
                            <a:schemeClr val="tx1"/>
                          </a:solidFill>
                          <a:latin typeface="+mn-lt"/>
                        </a:rPr>
                        <a:t>O</a:t>
                      </a:r>
                      <a:r>
                        <a:rPr lang="en-US" sz="100" b="1" noProof="0" dirty="0">
                          <a:solidFill>
                            <a:schemeClr val="tx1"/>
                          </a:solidFill>
                          <a:latin typeface="+mn-lt"/>
                        </a:rPr>
                        <a:t> </a:t>
                      </a:r>
                      <a:r>
                        <a:rPr lang="en-US" b="1" noProof="0" dirty="0">
                          <a:solidFill>
                            <a:schemeClr val="tx1"/>
                          </a:solidFill>
                          <a:latin typeface="+mn-lt"/>
                        </a:rPr>
                        <a:t>M</a:t>
                      </a:r>
                      <a:r>
                        <a:rPr lang="en-US" sz="100" b="1" noProof="0" dirty="0">
                          <a:solidFill>
                            <a:schemeClr val="tx1"/>
                          </a:solidFill>
                          <a:latin typeface="+mn-lt"/>
                        </a:rPr>
                        <a:t> </a:t>
                      </a:r>
                      <a:r>
                        <a:rPr lang="en-US" b="1" noProof="0" dirty="0">
                          <a:solidFill>
                            <a:schemeClr val="tx1"/>
                          </a:solidFill>
                          <a:latin typeface="+mn-lt"/>
                        </a:rPr>
                        <a:t>C Meeting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noProof="0" dirty="0">
                          <a:solidFill>
                            <a:schemeClr val="tx1"/>
                          </a:solidFill>
                          <a:latin typeface="+mn-lt"/>
                        </a:rPr>
                        <a:t>Average Estimate of the Natural Rate of Unemployment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8395218"/>
                  </a:ext>
                </a:extLst>
              </a:tr>
              <a:tr h="437380">
                <a:tc>
                  <a:txBody>
                    <a:bodyPr/>
                    <a:lstStyle/>
                    <a:p>
                      <a:pPr algn="ctr"/>
                      <a:r>
                        <a:rPr lang="en-US" noProof="0" dirty="0">
                          <a:solidFill>
                            <a:schemeClr val="tx1"/>
                          </a:solidFill>
                          <a:latin typeface="+mn-lt"/>
                        </a:rPr>
                        <a:t>December 2015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latin typeface="+mn-lt"/>
                        </a:rPr>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895698"/>
                  </a:ext>
                </a:extLst>
              </a:tr>
              <a:tr h="437380">
                <a:tc>
                  <a:txBody>
                    <a:bodyPr/>
                    <a:lstStyle/>
                    <a:p>
                      <a:pPr algn="ctr"/>
                      <a:r>
                        <a:rPr lang="en-US" noProof="0" dirty="0">
                          <a:solidFill>
                            <a:schemeClr val="tx1"/>
                          </a:solidFill>
                          <a:latin typeface="+mn-lt"/>
                        </a:rPr>
                        <a:t>December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latin typeface="+mn-lt"/>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390656"/>
                  </a:ext>
                </a:extLst>
              </a:tr>
              <a:tr h="437380">
                <a:tc>
                  <a:txBody>
                    <a:bodyPr/>
                    <a:lstStyle/>
                    <a:p>
                      <a:pPr algn="ctr"/>
                      <a:r>
                        <a:rPr lang="en-US" noProof="0" dirty="0">
                          <a:solidFill>
                            <a:schemeClr val="tx1"/>
                          </a:solidFill>
                          <a:latin typeface="+mn-lt"/>
                        </a:rPr>
                        <a:t>December 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latin typeface="+mn-lt"/>
                        </a:rPr>
                        <a:t>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6025337"/>
                  </a:ext>
                </a:extLst>
              </a:tr>
              <a:tr h="437380">
                <a:tc>
                  <a:txBody>
                    <a:bodyPr/>
                    <a:lstStyle/>
                    <a:p>
                      <a:pPr algn="ctr"/>
                      <a:r>
                        <a:rPr lang="en-US" noProof="0" dirty="0">
                          <a:solidFill>
                            <a:schemeClr val="tx1"/>
                          </a:solidFill>
                          <a:latin typeface="+mn-lt"/>
                        </a:rPr>
                        <a:t>December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latin typeface="+mn-lt"/>
                        </a:rPr>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0889173"/>
                  </a:ext>
                </a:extLst>
              </a:tr>
              <a:tr h="437380">
                <a:tc>
                  <a:txBody>
                    <a:bodyPr/>
                    <a:lstStyle/>
                    <a:p>
                      <a:pPr algn="ctr"/>
                      <a:r>
                        <a:rPr lang="en-US" noProof="0" dirty="0">
                          <a:solidFill>
                            <a:schemeClr val="tx1"/>
                          </a:solidFill>
                          <a:latin typeface="+mn-lt"/>
                        </a:rPr>
                        <a:t>December 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latin typeface="+mn-lt"/>
                        </a:rPr>
                        <a:t>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950712"/>
                  </a:ext>
                </a:extLst>
              </a:tr>
              <a:tr h="437380">
                <a:tc>
                  <a:txBody>
                    <a:bodyPr/>
                    <a:lstStyle/>
                    <a:p>
                      <a:pPr algn="ctr"/>
                      <a:r>
                        <a:rPr lang="en-US" noProof="0" dirty="0">
                          <a:solidFill>
                            <a:schemeClr val="tx1"/>
                          </a:solidFill>
                          <a:latin typeface="+mn-lt"/>
                        </a:rPr>
                        <a:t>December 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latin typeface="+mn-lt"/>
                        </a:rPr>
                        <a:t>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3690931"/>
                  </a:ext>
                </a:extLst>
              </a:tr>
              <a:tr h="437380">
                <a:tc>
                  <a:txBody>
                    <a:bodyPr/>
                    <a:lstStyle/>
                    <a:p>
                      <a:pPr algn="ctr"/>
                      <a:r>
                        <a:rPr lang="en-US" noProof="0" dirty="0">
                          <a:solidFill>
                            <a:schemeClr val="tx1"/>
                          </a:solidFill>
                          <a:latin typeface="+mn-lt"/>
                        </a:rPr>
                        <a:t>December 2021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latin typeface="+mn-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6002446"/>
                  </a:ext>
                </a:extLst>
              </a:tr>
              <a:tr h="437380">
                <a:tc>
                  <a:txBody>
                    <a:bodyPr/>
                    <a:lstStyle/>
                    <a:p>
                      <a:pPr algn="ctr"/>
                      <a:r>
                        <a:rPr lang="en-US" noProof="0" dirty="0">
                          <a:solidFill>
                            <a:schemeClr val="tx1"/>
                          </a:solidFill>
                          <a:latin typeface="+mn-lt"/>
                        </a:rPr>
                        <a:t>December 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latin typeface="+mn-lt"/>
                        </a:rPr>
                        <a:t>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7653512"/>
                  </a:ext>
                </a:extLst>
              </a:tr>
            </a:tbl>
          </a:graphicData>
        </a:graphic>
      </p:graphicFrame>
    </p:spTree>
    <p:extLst>
      <p:ext uri="{BB962C8B-B14F-4D97-AF65-F5344CB8AC3E}">
        <p14:creationId xmlns:p14="http://schemas.microsoft.com/office/powerpoint/2010/main" val="202509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Figure 17.11 Employment–Population Ratio for Workers Aged 25 to 54 since 2022</a:t>
            </a:r>
            <a:r>
              <a:rPr lang="en-US" sz="2000" b="0" dirty="0">
                <a:solidFill>
                  <a:schemeClr val="tx2"/>
                </a:solidFill>
              </a:rPr>
              <a:t> (1 of 2)</a:t>
            </a:r>
            <a:endParaRPr lang="en-IN" sz="1800" b="0" dirty="0">
              <a:solidFill>
                <a:schemeClr val="tx2"/>
              </a:solidFill>
            </a:endParaRPr>
          </a:p>
        </p:txBody>
      </p:sp>
      <p:pic>
        <p:nvPicPr>
          <p:cNvPr id="8" name="Picture 7" descr="A line graph depicts the employment, population ratio for workers aged 25 to 54 since 2000. For long description in Notes pane, press F6.">
            <a:extLst>
              <a:ext uri="{FF2B5EF4-FFF2-40B4-BE49-F238E27FC236}">
                <a16:creationId xmlns:a16="http://schemas.microsoft.com/office/drawing/2014/main" id="{62E65F5A-66AA-094D-BC04-62B8FF3662E1}"/>
              </a:ext>
            </a:extLst>
          </p:cNvPr>
          <p:cNvPicPr>
            <a:picLocks noChangeAspect="1"/>
          </p:cNvPicPr>
          <p:nvPr/>
        </p:nvPicPr>
        <p:blipFill>
          <a:blip r:embed="rId3"/>
          <a:stretch>
            <a:fillRect/>
          </a:stretch>
        </p:blipFill>
        <p:spPr>
          <a:xfrm>
            <a:off x="1322327" y="1527585"/>
            <a:ext cx="6499347" cy="2926469"/>
          </a:xfrm>
          <a:prstGeom prst="rect">
            <a:avLst/>
          </a:prstGeom>
        </p:spPr>
      </p:pic>
      <p:sp>
        <p:nvSpPr>
          <p:cNvPr id="6" name="Content Placeholder 5"/>
          <p:cNvSpPr>
            <a:spLocks noGrp="1"/>
          </p:cNvSpPr>
          <p:nvPr>
            <p:ph sz="quarter" idx="15"/>
          </p:nvPr>
        </p:nvSpPr>
        <p:spPr>
          <a:xfrm>
            <a:off x="457200" y="4597570"/>
            <a:ext cx="8229600" cy="1602813"/>
          </a:xfrm>
        </p:spPr>
        <p:txBody>
          <a:bodyPr/>
          <a:lstStyle/>
          <a:p>
            <a:pPr marL="432" indent="0">
              <a:spcBef>
                <a:spcPts val="600"/>
              </a:spcBef>
              <a:buNone/>
            </a:pPr>
            <a:r>
              <a:rPr lang="en-US" sz="1800" dirty="0"/>
              <a:t>Some economists believe the employment–population ratio for prime-aged workers is a better measure of the state of the labor market than is the unemployment rate.</a:t>
            </a:r>
          </a:p>
          <a:p>
            <a:pPr marL="432" indent="0">
              <a:spcBef>
                <a:spcPts val="600"/>
              </a:spcBef>
              <a:buNone/>
            </a:pPr>
            <a:r>
              <a:rPr lang="en-US" sz="1800" dirty="0"/>
              <a:t>The Fed began raising the federal funds rate in 2015, believing unemployment was close to its natural rate.</a:t>
            </a:r>
          </a:p>
        </p:txBody>
      </p:sp>
    </p:spTree>
    <p:extLst>
      <p:ext uri="{BB962C8B-B14F-4D97-AF65-F5344CB8AC3E}">
        <p14:creationId xmlns:p14="http://schemas.microsoft.com/office/powerpoint/2010/main" val="17309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Figure 17.11 Employment–Population Ratio for Workers Aged 25 to 54 since 2022</a:t>
            </a:r>
            <a:r>
              <a:rPr lang="en-US" sz="2000" b="0" dirty="0">
                <a:solidFill>
                  <a:schemeClr val="tx2"/>
                </a:solidFill>
              </a:rPr>
              <a:t> (2 of 2)</a:t>
            </a:r>
            <a:endParaRPr lang="en-IN" sz="1800" b="0" dirty="0">
              <a:solidFill>
                <a:schemeClr val="tx2"/>
              </a:solidFill>
            </a:endParaRPr>
          </a:p>
        </p:txBody>
      </p:sp>
      <p:pic>
        <p:nvPicPr>
          <p:cNvPr id="8" name="Picture 7" descr="A line graph depicts the employment, population ratio for workers aged 25 to 54 since 2000. For long description in Notes pane, press F6.">
            <a:extLst>
              <a:ext uri="{FF2B5EF4-FFF2-40B4-BE49-F238E27FC236}">
                <a16:creationId xmlns:a16="http://schemas.microsoft.com/office/drawing/2014/main" id="{62E65F5A-66AA-094D-BC04-62B8FF3662E1}"/>
              </a:ext>
            </a:extLst>
          </p:cNvPr>
          <p:cNvPicPr>
            <a:picLocks noChangeAspect="1"/>
          </p:cNvPicPr>
          <p:nvPr/>
        </p:nvPicPr>
        <p:blipFill>
          <a:blip r:embed="rId3"/>
          <a:stretch>
            <a:fillRect/>
          </a:stretch>
        </p:blipFill>
        <p:spPr>
          <a:xfrm>
            <a:off x="1322327" y="1567032"/>
            <a:ext cx="6499347" cy="2926469"/>
          </a:xfrm>
          <a:prstGeom prst="rect">
            <a:avLst/>
          </a:prstGeom>
        </p:spPr>
      </p:pic>
      <p:sp>
        <p:nvSpPr>
          <p:cNvPr id="6" name="Content Placeholder 5"/>
          <p:cNvSpPr>
            <a:spLocks noGrp="1"/>
          </p:cNvSpPr>
          <p:nvPr>
            <p:ph sz="quarter" idx="15"/>
          </p:nvPr>
        </p:nvSpPr>
        <p:spPr>
          <a:xfrm>
            <a:off x="457200" y="4610096"/>
            <a:ext cx="8229600" cy="1590287"/>
          </a:xfrm>
        </p:spPr>
        <p:txBody>
          <a:bodyPr/>
          <a:lstStyle/>
          <a:p>
            <a:pPr marL="432" indent="0">
              <a:spcBef>
                <a:spcPts val="600"/>
              </a:spcBef>
              <a:buNone/>
            </a:pPr>
            <a:r>
              <a:rPr lang="en-US" sz="1800" dirty="0"/>
              <a:t>But the employment–population ratio was still 4.5 percentage points below its level in early 2000.</a:t>
            </a:r>
          </a:p>
          <a:p>
            <a:pPr marL="432" indent="0">
              <a:spcBef>
                <a:spcPts val="600"/>
              </a:spcBef>
              <a:buNone/>
            </a:pPr>
            <a:r>
              <a:rPr lang="en-US" sz="1800" dirty="0"/>
              <a:t>There may have been more slack in the labor market—and less reason to be concerned that the inflation rate would rise significantly—than the members of the F</a:t>
            </a:r>
            <a:r>
              <a:rPr lang="en-US" sz="100" dirty="0"/>
              <a:t> </a:t>
            </a:r>
            <a:r>
              <a:rPr lang="en-US" sz="1800" dirty="0"/>
              <a:t>O</a:t>
            </a:r>
            <a:r>
              <a:rPr lang="en-US" sz="100" dirty="0"/>
              <a:t> </a:t>
            </a:r>
            <a:r>
              <a:rPr lang="en-US" sz="1800" dirty="0"/>
              <a:t>M</a:t>
            </a:r>
            <a:r>
              <a:rPr lang="en-US" sz="100" dirty="0"/>
              <a:t> </a:t>
            </a:r>
            <a:r>
              <a:rPr lang="en-US" sz="1800" dirty="0"/>
              <a:t>C believed at the time.</a:t>
            </a:r>
          </a:p>
        </p:txBody>
      </p:sp>
    </p:spTree>
    <p:extLst>
      <p:ext uri="{BB962C8B-B14F-4D97-AF65-F5344CB8AC3E}">
        <p14:creationId xmlns:p14="http://schemas.microsoft.com/office/powerpoint/2010/main" val="6002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4A73-A7C8-4C16-9420-2C2FB8209C07}"/>
              </a:ext>
            </a:extLst>
          </p:cNvPr>
          <p:cNvSpPr>
            <a:spLocks noGrp="1"/>
          </p:cNvSpPr>
          <p:nvPr>
            <p:ph type="title"/>
          </p:nvPr>
        </p:nvSpPr>
        <p:spPr/>
        <p:txBody>
          <a:bodyPr/>
          <a:lstStyle/>
          <a:p>
            <a:r>
              <a:rPr lang="en-US" dirty="0"/>
              <a:t>New Approach to Monetary Policy</a:t>
            </a:r>
          </a:p>
        </p:txBody>
      </p:sp>
      <p:sp>
        <p:nvSpPr>
          <p:cNvPr id="3" name="Content Placeholder 2">
            <a:extLst>
              <a:ext uri="{FF2B5EF4-FFF2-40B4-BE49-F238E27FC236}">
                <a16:creationId xmlns:a16="http://schemas.microsoft.com/office/drawing/2014/main" id="{8B722A4B-8474-4A4F-825C-56DC78C2B2F6}"/>
              </a:ext>
            </a:extLst>
          </p:cNvPr>
          <p:cNvSpPr>
            <a:spLocks noGrp="1"/>
          </p:cNvSpPr>
          <p:nvPr>
            <p:ph sz="quarter" idx="13"/>
          </p:nvPr>
        </p:nvSpPr>
        <p:spPr/>
        <p:txBody>
          <a:bodyPr/>
          <a:lstStyle/>
          <a:p>
            <a:pPr marL="432" indent="0">
              <a:buNone/>
            </a:pPr>
            <a:r>
              <a:rPr lang="en-US" sz="2200" dirty="0"/>
              <a:t>The lesson the Fed took from the Great Inflation of the late 1960s to the early 1980s: anticipate inflation by looking at unemployment, and preempt the inflation using contractionary (or less expansionary) monetary policy.</a:t>
            </a:r>
          </a:p>
          <a:p>
            <a:pPr marL="432" indent="0">
              <a:buNone/>
            </a:pPr>
            <a:r>
              <a:rPr lang="en-US" sz="2200" dirty="0"/>
              <a:t>In 2020 the Fed concluded this approach was no longer appropriate: since high inflation seemed unlikely to materialize, slowing the economy intentionally was unnecessary.</a:t>
            </a:r>
          </a:p>
          <a:p>
            <a:r>
              <a:rPr lang="en-US" sz="2200" dirty="0"/>
              <a:t>Instead, the Fed would wait until inflation had already risen above its target inflation rate before raising the federal funds rate.</a:t>
            </a:r>
          </a:p>
        </p:txBody>
      </p:sp>
    </p:spTree>
    <p:extLst>
      <p:ext uri="{BB962C8B-B14F-4D97-AF65-F5344CB8AC3E}">
        <p14:creationId xmlns:p14="http://schemas.microsoft.com/office/powerpoint/2010/main" val="142089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4A73-A7C8-4C16-9420-2C2FB8209C07}"/>
              </a:ext>
            </a:extLst>
          </p:cNvPr>
          <p:cNvSpPr>
            <a:spLocks noGrp="1"/>
          </p:cNvSpPr>
          <p:nvPr>
            <p:ph type="title"/>
          </p:nvPr>
        </p:nvSpPr>
        <p:spPr/>
        <p:txBody>
          <a:bodyPr/>
          <a:lstStyle/>
          <a:p>
            <a:r>
              <a:rPr lang="en-US" sz="3400" dirty="0">
                <a:solidFill>
                  <a:schemeClr val="tx2"/>
                </a:solidFill>
              </a:rPr>
              <a:t>The New Approach Is Put to the Test</a:t>
            </a:r>
          </a:p>
        </p:txBody>
      </p:sp>
      <p:sp>
        <p:nvSpPr>
          <p:cNvPr id="3" name="Content Placeholder 2">
            <a:extLst>
              <a:ext uri="{FF2B5EF4-FFF2-40B4-BE49-F238E27FC236}">
                <a16:creationId xmlns:a16="http://schemas.microsoft.com/office/drawing/2014/main" id="{8B722A4B-8474-4A4F-825C-56DC78C2B2F6}"/>
              </a:ext>
            </a:extLst>
          </p:cNvPr>
          <p:cNvSpPr>
            <a:spLocks noGrp="1"/>
          </p:cNvSpPr>
          <p:nvPr>
            <p:ph sz="quarter" idx="13"/>
          </p:nvPr>
        </p:nvSpPr>
        <p:spPr>
          <a:xfrm>
            <a:off x="457200" y="1554920"/>
            <a:ext cx="8232775" cy="4182001"/>
          </a:xfrm>
        </p:spPr>
        <p:txBody>
          <a:bodyPr/>
          <a:lstStyle/>
          <a:p>
            <a:pPr marL="432" indent="0">
              <a:buNone/>
            </a:pPr>
            <a:r>
              <a:rPr lang="en-US" sz="2200" dirty="0"/>
              <a:t>The Fed continued expansionary monetary policy through 2021, and Congress and the Biden administration passed the $1.9 trillion American Rescue Plan in March 2021.</a:t>
            </a:r>
          </a:p>
          <a:p>
            <a:pPr marL="432" indent="0">
              <a:buNone/>
            </a:pPr>
            <a:r>
              <a:rPr lang="en-US" sz="2200" dirty="0"/>
              <a:t>Fed Chair Powell: “We might see some upward pressure on prices [as a result of expansionary monetary and fiscal policy]. Our best view is that the effect on inflation will be neither particularly large nor persistent.”</a:t>
            </a:r>
          </a:p>
          <a:p>
            <a:pPr marL="432" indent="0">
              <a:buNone/>
            </a:pPr>
            <a:r>
              <a:rPr lang="en-US" sz="2200" dirty="0"/>
              <a:t>This was incorrect, and high inflation followed. The Fed began raising the federal funds rate target in March 2022, reaching a range of 5.25 to 5.50 percent in July 2023.</a:t>
            </a:r>
          </a:p>
        </p:txBody>
      </p:sp>
    </p:spTree>
    <p:extLst>
      <p:ext uri="{BB962C8B-B14F-4D97-AF65-F5344CB8AC3E}">
        <p14:creationId xmlns:p14="http://schemas.microsoft.com/office/powerpoint/2010/main" val="366439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4A73-A7C8-4C16-9420-2C2FB8209C07}"/>
              </a:ext>
            </a:extLst>
          </p:cNvPr>
          <p:cNvSpPr>
            <a:spLocks noGrp="1"/>
          </p:cNvSpPr>
          <p:nvPr>
            <p:ph type="title"/>
          </p:nvPr>
        </p:nvSpPr>
        <p:spPr/>
        <p:txBody>
          <a:bodyPr/>
          <a:lstStyle/>
          <a:p>
            <a:r>
              <a:rPr lang="en-US" dirty="0"/>
              <a:t>A Rare “Soft Landing”?</a:t>
            </a:r>
          </a:p>
        </p:txBody>
      </p:sp>
      <p:sp>
        <p:nvSpPr>
          <p:cNvPr id="3" name="Content Placeholder 2">
            <a:extLst>
              <a:ext uri="{FF2B5EF4-FFF2-40B4-BE49-F238E27FC236}">
                <a16:creationId xmlns:a16="http://schemas.microsoft.com/office/drawing/2014/main" id="{8B722A4B-8474-4A4F-825C-56DC78C2B2F6}"/>
              </a:ext>
            </a:extLst>
          </p:cNvPr>
          <p:cNvSpPr>
            <a:spLocks noGrp="1"/>
          </p:cNvSpPr>
          <p:nvPr>
            <p:ph sz="quarter" idx="13"/>
          </p:nvPr>
        </p:nvSpPr>
        <p:spPr/>
        <p:txBody>
          <a:bodyPr/>
          <a:lstStyle/>
          <a:p>
            <a:pPr marL="432" indent="0">
              <a:buNone/>
            </a:pPr>
            <a:r>
              <a:rPr lang="en-US" sz="2200" dirty="0">
                <a:solidFill>
                  <a:schemeClr val="tx1"/>
                </a:solidFill>
              </a:rPr>
              <a:t>Inflation peaked in mid-2022.</a:t>
            </a:r>
          </a:p>
          <a:p>
            <a:pPr marL="432" indent="0">
              <a:buNone/>
            </a:pPr>
            <a:r>
              <a:rPr lang="en-US" sz="2200" dirty="0">
                <a:solidFill>
                  <a:schemeClr val="tx1"/>
                </a:solidFill>
              </a:rPr>
              <a:t>Would the high federal funds rate slow the growth of aggregate demand so much that the economy would fall into a recession?</a:t>
            </a:r>
          </a:p>
          <a:p>
            <a:pPr marL="432" indent="0">
              <a:buNone/>
            </a:pPr>
            <a:r>
              <a:rPr lang="en-US" sz="2200" dirty="0">
                <a:solidFill>
                  <a:schemeClr val="tx1"/>
                </a:solidFill>
              </a:rPr>
              <a:t>From Larry Summers in the chapter opener: “over the past 75 years, every time inflation has exceeded 4 percent and unemployment has been below 5 percent, the U.S. economy has gone into recession within two years.”</a:t>
            </a:r>
          </a:p>
          <a:p>
            <a:pPr marL="432" indent="0">
              <a:buNone/>
            </a:pPr>
            <a:r>
              <a:rPr lang="en-US" sz="2200" dirty="0">
                <a:solidFill>
                  <a:schemeClr val="tx1"/>
                </a:solidFill>
              </a:rPr>
              <a:t>But in late 2023, real G</a:t>
            </a:r>
            <a:r>
              <a:rPr lang="en-US" sz="100" dirty="0">
                <a:solidFill>
                  <a:schemeClr val="tx1"/>
                </a:solidFill>
              </a:rPr>
              <a:t> </a:t>
            </a:r>
            <a:r>
              <a:rPr lang="en-US" sz="2200" dirty="0">
                <a:solidFill>
                  <a:schemeClr val="tx1"/>
                </a:solidFill>
              </a:rPr>
              <a:t>D</a:t>
            </a:r>
            <a:r>
              <a:rPr lang="en-US" sz="100" dirty="0">
                <a:solidFill>
                  <a:schemeClr val="tx1"/>
                </a:solidFill>
              </a:rPr>
              <a:t> </a:t>
            </a:r>
            <a:r>
              <a:rPr lang="en-US" sz="2200" dirty="0">
                <a:solidFill>
                  <a:schemeClr val="tx1"/>
                </a:solidFill>
              </a:rPr>
              <a:t>P was increasing, inflation was falling, and the unemployment rate was still below 4 percent.</a:t>
            </a:r>
          </a:p>
          <a:p>
            <a:r>
              <a:rPr lang="en-US" sz="2200" dirty="0">
                <a:solidFill>
                  <a:schemeClr val="tx1"/>
                </a:solidFill>
              </a:rPr>
              <a:t>A </a:t>
            </a:r>
            <a:r>
              <a:rPr lang="en-US" sz="2200" b="1" dirty="0">
                <a:solidFill>
                  <a:schemeClr val="tx1"/>
                </a:solidFill>
              </a:rPr>
              <a:t>soft landing</a:t>
            </a:r>
            <a:r>
              <a:rPr lang="en-US" sz="2200" dirty="0">
                <a:solidFill>
                  <a:schemeClr val="tx1"/>
                </a:solidFill>
              </a:rPr>
              <a:t> from high inflation without a recession was looking more and more possible.</a:t>
            </a:r>
          </a:p>
        </p:txBody>
      </p:sp>
    </p:spTree>
    <p:extLst>
      <p:ext uri="{BB962C8B-B14F-4D97-AF65-F5344CB8AC3E}">
        <p14:creationId xmlns:p14="http://schemas.microsoft.com/office/powerpoint/2010/main" val="142236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17.1 The Discovery of the Short-Run Trade-Off between Unemployment and Inflation</a:t>
            </a:r>
            <a:endParaRPr lang="en-IN" sz="2800" dirty="0">
              <a:solidFill>
                <a:schemeClr val="tx2"/>
              </a:solidFill>
            </a:endParaRPr>
          </a:p>
        </p:txBody>
      </p:sp>
      <p:sp>
        <p:nvSpPr>
          <p:cNvPr id="4" name="Content Placeholder 3"/>
          <p:cNvSpPr>
            <a:spLocks noGrp="1"/>
          </p:cNvSpPr>
          <p:nvPr>
            <p:ph sz="quarter" idx="13"/>
          </p:nvPr>
        </p:nvSpPr>
        <p:spPr>
          <a:xfrm>
            <a:off x="457200" y="1556327"/>
            <a:ext cx="8229600" cy="771237"/>
          </a:xfrm>
        </p:spPr>
        <p:txBody>
          <a:bodyPr/>
          <a:lstStyle/>
          <a:p>
            <a:pPr marL="432" indent="0">
              <a:buNone/>
            </a:pPr>
            <a:r>
              <a:rPr lang="en-US" sz="2000" b="1" dirty="0"/>
              <a:t>Describe the Phillips curve and the nature of the short-run trade-off between unemployment and inflation.</a:t>
            </a:r>
          </a:p>
        </p:txBody>
      </p:sp>
      <p:sp>
        <p:nvSpPr>
          <p:cNvPr id="5" name="Content Placeholder 4"/>
          <p:cNvSpPr>
            <a:spLocks noGrp="1"/>
          </p:cNvSpPr>
          <p:nvPr>
            <p:ph sz="quarter" idx="14"/>
          </p:nvPr>
        </p:nvSpPr>
        <p:spPr>
          <a:xfrm>
            <a:off x="457200" y="2474049"/>
            <a:ext cx="8229600" cy="2664404"/>
          </a:xfrm>
        </p:spPr>
        <p:txBody>
          <a:bodyPr/>
          <a:lstStyle/>
          <a:p>
            <a:pPr marL="432" indent="0">
              <a:buNone/>
            </a:pPr>
            <a:r>
              <a:rPr lang="en-US" dirty="0"/>
              <a:t>The two great macroeconomic problems that the Fed deals with (in the short run) are unemployment and inflation.</a:t>
            </a:r>
          </a:p>
          <a:p>
            <a:pPr marL="432" indent="0">
              <a:buNone/>
            </a:pPr>
            <a:r>
              <a:rPr lang="en-US" dirty="0"/>
              <a:t>But these two are related in an important way: higher levels of inflation are associated with lower levels of unemployment and vice versa.</a:t>
            </a:r>
          </a:p>
        </p:txBody>
      </p:sp>
    </p:spTree>
    <p:extLst>
      <p:ext uri="{BB962C8B-B14F-4D97-AF65-F5344CB8AC3E}">
        <p14:creationId xmlns:p14="http://schemas.microsoft.com/office/powerpoint/2010/main" val="33212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Has the Phillips Curve Disappeared? </a:t>
            </a:r>
            <a:r>
              <a:rPr lang="en-US" sz="2000" b="0" dirty="0"/>
              <a:t>(1 of 4)</a:t>
            </a:r>
            <a:endParaRPr lang="en-IN" sz="2000" dirty="0"/>
          </a:p>
        </p:txBody>
      </p:sp>
      <p:sp>
        <p:nvSpPr>
          <p:cNvPr id="6" name="Content Placeholder 5"/>
          <p:cNvSpPr>
            <a:spLocks noGrp="1"/>
          </p:cNvSpPr>
          <p:nvPr>
            <p:ph sz="quarter" idx="15"/>
          </p:nvPr>
        </p:nvSpPr>
        <p:spPr>
          <a:xfrm>
            <a:off x="457199" y="1558412"/>
            <a:ext cx="8229601" cy="4651001"/>
          </a:xfrm>
        </p:spPr>
        <p:txBody>
          <a:bodyPr/>
          <a:lstStyle/>
          <a:p>
            <a:pPr marL="432" indent="0">
              <a:spcBef>
                <a:spcPts val="1200"/>
              </a:spcBef>
              <a:buNone/>
            </a:pPr>
            <a:r>
              <a:rPr lang="en-US" sz="2200" dirty="0"/>
              <a:t>Does the Phillips curve remain a useful tool for understanding short-run macroeconomics?</a:t>
            </a:r>
          </a:p>
          <a:p>
            <a:pPr marL="432" indent="0">
              <a:spcBef>
                <a:spcPts val="1200"/>
              </a:spcBef>
              <a:buNone/>
            </a:pPr>
            <a:r>
              <a:rPr lang="en-US" sz="2200" dirty="0"/>
              <a:t>Fed Chair Powell in 2021: “There was a time when there was a tight connection between unemployment and inflation. That time is long gone. . . . [W]hen we seek to achieve low unemployment, high levels of employment, which is our mandate, you know, we think we have the freedom to do that based on the data without worrying too much about inflation.”</a:t>
            </a:r>
          </a:p>
          <a:p>
            <a:pPr marL="432" indent="0">
              <a:spcBef>
                <a:spcPts val="1200"/>
              </a:spcBef>
              <a:buNone/>
            </a:pPr>
            <a:r>
              <a:rPr lang="en-US" sz="2200" dirty="0"/>
              <a:t>Inflation rose during 2021 while unemployment declined—consistent with the Phillips curve.</a:t>
            </a:r>
          </a:p>
          <a:p>
            <a:pPr marL="432" indent="0">
              <a:spcBef>
                <a:spcPts val="1200"/>
              </a:spcBef>
              <a:buNone/>
            </a:pPr>
            <a:r>
              <a:rPr lang="en-US" sz="2200" dirty="0"/>
              <a:t>But from 2022 to 2023, inflation declined, and unemployment stayed low—not consistent with the Phillips curve.</a:t>
            </a:r>
          </a:p>
        </p:txBody>
      </p:sp>
    </p:spTree>
    <p:extLst>
      <p:ext uri="{BB962C8B-B14F-4D97-AF65-F5344CB8AC3E}">
        <p14:creationId xmlns:p14="http://schemas.microsoft.com/office/powerpoint/2010/main" val="379734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Has the Phillips Curve Disappeared? </a:t>
            </a:r>
            <a:r>
              <a:rPr lang="en-US" sz="2000" b="0" dirty="0"/>
              <a:t>(2 of 4)</a:t>
            </a:r>
            <a:endParaRPr lang="en-IN" sz="2000" dirty="0"/>
          </a:p>
        </p:txBody>
      </p:sp>
      <p:pic>
        <p:nvPicPr>
          <p:cNvPr id="4" name="Picture 3" descr="A line graph plots the ratio of job openings to unemployed workers versus year. For long description in Notes pane, press F6.">
            <a:extLst>
              <a:ext uri="{FF2B5EF4-FFF2-40B4-BE49-F238E27FC236}">
                <a16:creationId xmlns:a16="http://schemas.microsoft.com/office/drawing/2014/main" id="{D7D23003-D68C-CA9B-4172-5E884D115233}"/>
              </a:ext>
            </a:extLst>
          </p:cNvPr>
          <p:cNvPicPr>
            <a:picLocks noChangeAspect="1"/>
          </p:cNvPicPr>
          <p:nvPr/>
        </p:nvPicPr>
        <p:blipFill>
          <a:blip r:embed="rId3"/>
          <a:stretch>
            <a:fillRect/>
          </a:stretch>
        </p:blipFill>
        <p:spPr>
          <a:xfrm>
            <a:off x="959247" y="1520825"/>
            <a:ext cx="7225503" cy="2755660"/>
          </a:xfrm>
          <a:prstGeom prst="rect">
            <a:avLst/>
          </a:prstGeom>
        </p:spPr>
      </p:pic>
      <p:sp>
        <p:nvSpPr>
          <p:cNvPr id="6" name="Content Placeholder 5"/>
          <p:cNvSpPr>
            <a:spLocks noGrp="1"/>
          </p:cNvSpPr>
          <p:nvPr>
            <p:ph sz="quarter" idx="15"/>
          </p:nvPr>
        </p:nvSpPr>
        <p:spPr>
          <a:xfrm>
            <a:off x="457199" y="4421688"/>
            <a:ext cx="8229601" cy="1779087"/>
          </a:xfrm>
        </p:spPr>
        <p:txBody>
          <a:bodyPr/>
          <a:lstStyle/>
          <a:p>
            <a:pPr marL="432" indent="0">
              <a:spcBef>
                <a:spcPts val="600"/>
              </a:spcBef>
              <a:buNone/>
            </a:pPr>
            <a:r>
              <a:rPr lang="en-US" sz="2000" dirty="0"/>
              <a:t>Unemployment rates may no longer be a good gauge of the state of the labor market.</a:t>
            </a:r>
          </a:p>
          <a:p>
            <a:pPr marL="432" indent="0">
              <a:spcBef>
                <a:spcPts val="600"/>
              </a:spcBef>
              <a:buNone/>
            </a:pPr>
            <a:r>
              <a:rPr lang="en-US" sz="2000" dirty="0"/>
              <a:t>Alternative measures like the ratio of job openings to unemployed workers may be better; this ratio did peak when the inflation rate was highest.</a:t>
            </a:r>
          </a:p>
        </p:txBody>
      </p:sp>
    </p:spTree>
    <p:extLst>
      <p:ext uri="{BB962C8B-B14F-4D97-AF65-F5344CB8AC3E}">
        <p14:creationId xmlns:p14="http://schemas.microsoft.com/office/powerpoint/2010/main" val="3407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Has the Phillips Curve Disappeared? </a:t>
            </a:r>
            <a:r>
              <a:rPr lang="en-US" sz="2000" b="0" dirty="0"/>
              <a:t>(3 of 4)</a:t>
            </a:r>
            <a:endParaRPr lang="en-IN" sz="2000" dirty="0"/>
          </a:p>
        </p:txBody>
      </p:sp>
      <p:pic>
        <p:nvPicPr>
          <p:cNvPr id="5" name="Picture 4" descr="Two scatterplots (a) and (b) compares wage inflation to the unemployment rate. For long description in Notes pane, press F6.">
            <a:extLst>
              <a:ext uri="{FF2B5EF4-FFF2-40B4-BE49-F238E27FC236}">
                <a16:creationId xmlns:a16="http://schemas.microsoft.com/office/drawing/2014/main" id="{CCEF9FB9-81F7-E0A4-6AEB-96F2E2011980}"/>
              </a:ext>
            </a:extLst>
          </p:cNvPr>
          <p:cNvPicPr>
            <a:picLocks noChangeAspect="1"/>
          </p:cNvPicPr>
          <p:nvPr/>
        </p:nvPicPr>
        <p:blipFill>
          <a:blip r:embed="rId3"/>
          <a:stretch>
            <a:fillRect/>
          </a:stretch>
        </p:blipFill>
        <p:spPr>
          <a:xfrm>
            <a:off x="1569042" y="1535788"/>
            <a:ext cx="6005913" cy="3036212"/>
          </a:xfrm>
          <a:prstGeom prst="rect">
            <a:avLst/>
          </a:prstGeom>
        </p:spPr>
      </p:pic>
      <p:sp>
        <p:nvSpPr>
          <p:cNvPr id="6" name="Content Placeholder 5"/>
          <p:cNvSpPr>
            <a:spLocks noGrp="1"/>
          </p:cNvSpPr>
          <p:nvPr>
            <p:ph sz="quarter" idx="15"/>
          </p:nvPr>
        </p:nvSpPr>
        <p:spPr>
          <a:xfrm>
            <a:off x="457199" y="4795138"/>
            <a:ext cx="8229601" cy="1405637"/>
          </a:xfrm>
        </p:spPr>
        <p:txBody>
          <a:bodyPr tIns="0"/>
          <a:lstStyle/>
          <a:p>
            <a:pPr marL="432" indent="0">
              <a:spcBef>
                <a:spcPts val="600"/>
              </a:spcBef>
              <a:buNone/>
            </a:pPr>
            <a:r>
              <a:rPr lang="en-US" sz="1600" dirty="0"/>
              <a:t>Alternatively, looking at </a:t>
            </a:r>
            <a:r>
              <a:rPr lang="en-US" sz="1600" b="1" dirty="0"/>
              <a:t>price inflation</a:t>
            </a:r>
            <a:r>
              <a:rPr lang="en-US" sz="1600" dirty="0"/>
              <a:t> may be the wrong inflation rate to consider; the trade-off between inflation and unemployment can be more visible when using </a:t>
            </a:r>
            <a:r>
              <a:rPr lang="en-US" sz="1600" b="1" dirty="0"/>
              <a:t>wage inflation</a:t>
            </a:r>
            <a:r>
              <a:rPr lang="en-US" sz="1600" dirty="0"/>
              <a:t>.</a:t>
            </a:r>
          </a:p>
          <a:p>
            <a:pPr marL="432" indent="0">
              <a:spcBef>
                <a:spcPts val="600"/>
              </a:spcBef>
              <a:buNone/>
            </a:pPr>
            <a:r>
              <a:rPr lang="en-US" sz="1600" dirty="0"/>
              <a:t>Indeed, throughout the 2010s (panel (a)) this trade-off seemed clear; though not during the pandemic period (panel (b)).</a:t>
            </a:r>
          </a:p>
        </p:txBody>
      </p:sp>
    </p:spTree>
    <p:extLst>
      <p:ext uri="{BB962C8B-B14F-4D97-AF65-F5344CB8AC3E}">
        <p14:creationId xmlns:p14="http://schemas.microsoft.com/office/powerpoint/2010/main" val="127194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Has the Phillips Curve Disappeared? </a:t>
            </a:r>
            <a:r>
              <a:rPr lang="en-US" sz="2000" b="0" dirty="0"/>
              <a:t>(4 of 4)</a:t>
            </a:r>
            <a:endParaRPr lang="en-IN" sz="2000" dirty="0"/>
          </a:p>
        </p:txBody>
      </p:sp>
      <p:sp>
        <p:nvSpPr>
          <p:cNvPr id="4" name="Content Placeholder 3"/>
          <p:cNvSpPr>
            <a:spLocks noGrp="1"/>
          </p:cNvSpPr>
          <p:nvPr>
            <p:ph sz="quarter" idx="13"/>
          </p:nvPr>
        </p:nvSpPr>
        <p:spPr>
          <a:xfrm>
            <a:off x="457200" y="1556327"/>
            <a:ext cx="8110603" cy="3078303"/>
          </a:xfrm>
        </p:spPr>
        <p:txBody>
          <a:bodyPr/>
          <a:lstStyle/>
          <a:p>
            <a:pPr marL="432" indent="0">
              <a:spcBef>
                <a:spcPts val="600"/>
              </a:spcBef>
              <a:buNone/>
            </a:pPr>
            <a:r>
              <a:rPr lang="en-US" sz="2200" dirty="0"/>
              <a:t>One way to think about the pandemic period:</a:t>
            </a:r>
          </a:p>
          <a:p>
            <a:pPr>
              <a:spcBef>
                <a:spcPts val="600"/>
              </a:spcBef>
            </a:pPr>
            <a:r>
              <a:rPr lang="en-US" sz="2200" dirty="0"/>
              <a:t>People interpreted high inflation rates as temporary, caused by the aggregate supply shock (</a:t>
            </a:r>
            <a:r>
              <a:rPr lang="en-US" sz="2200" dirty="0" err="1"/>
              <a:t>Covid</a:t>
            </a:r>
            <a:r>
              <a:rPr lang="en-US" sz="2200" dirty="0"/>
              <a:t> and supply chain problems) and expansionary monetary and fiscal policies.</a:t>
            </a:r>
          </a:p>
          <a:p>
            <a:pPr>
              <a:spcBef>
                <a:spcPts val="600"/>
              </a:spcBef>
            </a:pPr>
            <a:r>
              <a:rPr lang="en-US" sz="2200" dirty="0"/>
              <a:t>The short-run Phillips curve temporarily shifted up.</a:t>
            </a:r>
          </a:p>
          <a:p>
            <a:pPr>
              <a:spcBef>
                <a:spcPts val="600"/>
              </a:spcBef>
            </a:pPr>
            <a:r>
              <a:rPr lang="en-US" sz="2200" dirty="0"/>
              <a:t>But long-run inflation expectations remained low, so as the changes above expired, the short-run Phillips curve shifted back down.</a:t>
            </a:r>
          </a:p>
        </p:txBody>
      </p:sp>
      <p:sp>
        <p:nvSpPr>
          <p:cNvPr id="5" name="Content Placeholder 4"/>
          <p:cNvSpPr>
            <a:spLocks noGrp="1"/>
          </p:cNvSpPr>
          <p:nvPr>
            <p:ph sz="quarter" idx="14"/>
          </p:nvPr>
        </p:nvSpPr>
        <p:spPr>
          <a:xfrm>
            <a:off x="457200" y="4715469"/>
            <a:ext cx="8229600" cy="1522492"/>
          </a:xfrm>
        </p:spPr>
        <p:txBody>
          <a:bodyPr/>
          <a:lstStyle/>
          <a:p>
            <a:pPr marL="432" indent="0">
              <a:spcBef>
                <a:spcPts val="600"/>
              </a:spcBef>
              <a:buNone/>
            </a:pPr>
            <a:r>
              <a:rPr lang="en-US" sz="2200" dirty="0"/>
              <a:t>We can conclude that it’s uncertain whether the Phillips curve still represents an important macroeconomic relationship. As a practical matter, though, Fed policymakers no longer use it in formulating policy.</a:t>
            </a:r>
          </a:p>
        </p:txBody>
      </p:sp>
    </p:spTree>
    <p:extLst>
      <p:ext uri="{BB962C8B-B14F-4D97-AF65-F5344CB8AC3E}">
        <p14:creationId xmlns:p14="http://schemas.microsoft.com/office/powerpoint/2010/main" val="191900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Too-Big-to-Fail and the Dodd-Frank Act</a:t>
            </a:r>
            <a:endParaRPr lang="en-IN" sz="3200" dirty="0"/>
          </a:p>
        </p:txBody>
      </p:sp>
      <p:sp>
        <p:nvSpPr>
          <p:cNvPr id="3" name="Content Placeholder 2"/>
          <p:cNvSpPr>
            <a:spLocks noGrp="1"/>
          </p:cNvSpPr>
          <p:nvPr>
            <p:ph sz="quarter" idx="13"/>
          </p:nvPr>
        </p:nvSpPr>
        <p:spPr>
          <a:xfrm>
            <a:off x="457200" y="1554920"/>
            <a:ext cx="8232775" cy="4645855"/>
          </a:xfrm>
        </p:spPr>
        <p:txBody>
          <a:bodyPr/>
          <a:lstStyle/>
          <a:p>
            <a:pPr marL="432" indent="0">
              <a:buNone/>
            </a:pPr>
            <a:r>
              <a:rPr lang="en-US" sz="2000" dirty="0">
                <a:solidFill>
                  <a:schemeClr val="tx1"/>
                </a:solidFill>
              </a:rPr>
              <a:t>During the financial crisis of 2007–2009, the Fed adopted a </a:t>
            </a:r>
            <a:r>
              <a:rPr lang="en-US" sz="2000" b="1" dirty="0">
                <a:solidFill>
                  <a:schemeClr val="tx1"/>
                </a:solidFill>
              </a:rPr>
              <a:t>too-big-to-fail policy</a:t>
            </a:r>
            <a:r>
              <a:rPr lang="en-US" sz="2000" dirty="0">
                <a:solidFill>
                  <a:schemeClr val="tx1"/>
                </a:solidFill>
              </a:rPr>
              <a:t>, taking actions to save Bear Stearns and A</a:t>
            </a:r>
            <a:r>
              <a:rPr lang="en-US" sz="100" dirty="0">
                <a:solidFill>
                  <a:schemeClr val="tx1"/>
                </a:solidFill>
              </a:rPr>
              <a:t> </a:t>
            </a:r>
            <a:r>
              <a:rPr lang="en-US" sz="2000" dirty="0">
                <a:solidFill>
                  <a:schemeClr val="tx1"/>
                </a:solidFill>
              </a:rPr>
              <a:t>I</a:t>
            </a:r>
            <a:r>
              <a:rPr lang="en-US" sz="100" dirty="0">
                <a:solidFill>
                  <a:schemeClr val="tx1"/>
                </a:solidFill>
              </a:rPr>
              <a:t> </a:t>
            </a:r>
            <a:r>
              <a:rPr lang="en-US" sz="2000" dirty="0">
                <a:solidFill>
                  <a:schemeClr val="tx1"/>
                </a:solidFill>
              </a:rPr>
              <a:t>G from bankruptcy.</a:t>
            </a:r>
          </a:p>
          <a:p>
            <a:pPr marL="432" indent="0">
              <a:buNone/>
            </a:pPr>
            <a:r>
              <a:rPr lang="en-US" sz="2000" b="1" dirty="0">
                <a:solidFill>
                  <a:schemeClr val="tx1"/>
                </a:solidFill>
              </a:rPr>
              <a:t>Too-big-to-fail policy</a:t>
            </a:r>
            <a:r>
              <a:rPr lang="en-US" sz="2000" dirty="0">
                <a:solidFill>
                  <a:schemeClr val="tx1"/>
                </a:solidFill>
              </a:rPr>
              <a:t>: A policy under which the federal government does not allow large financial firms to fail, for fear of damaging the financial system.</a:t>
            </a:r>
          </a:p>
          <a:p>
            <a:pPr marL="432" indent="0">
              <a:buNone/>
            </a:pPr>
            <a:r>
              <a:rPr lang="en-US" sz="2000" dirty="0">
                <a:solidFill>
                  <a:schemeClr val="tx1"/>
                </a:solidFill>
              </a:rPr>
              <a:t>The Wall Street Reform and Consumer Protection Act (2010) (aka the Dodd-Frank Act) was intended to reverse this course; it prohibited the Fed from making loans “for the purpose of assisting a single and specific company avoid bankruptcy.”</a:t>
            </a:r>
          </a:p>
          <a:p>
            <a:r>
              <a:rPr lang="en-US" sz="2000" dirty="0">
                <a:solidFill>
                  <a:schemeClr val="tx1"/>
                </a:solidFill>
              </a:rPr>
              <a:t>This has uncertain consequences for the future stability of the financial system.</a:t>
            </a:r>
          </a:p>
        </p:txBody>
      </p:sp>
    </p:spTree>
    <p:extLst>
      <p:ext uri="{BB962C8B-B14F-4D97-AF65-F5344CB8AC3E}">
        <p14:creationId xmlns:p14="http://schemas.microsoft.com/office/powerpoint/2010/main" val="147072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Should the Fed Be Independent of Congress and the President?</a:t>
            </a:r>
            <a:endParaRPr lang="en-IN" sz="2800" dirty="0"/>
          </a:p>
        </p:txBody>
      </p:sp>
      <p:sp>
        <p:nvSpPr>
          <p:cNvPr id="3" name="Content Placeholder 2"/>
          <p:cNvSpPr>
            <a:spLocks noGrp="1"/>
          </p:cNvSpPr>
          <p:nvPr>
            <p:ph sz="quarter" idx="13"/>
          </p:nvPr>
        </p:nvSpPr>
        <p:spPr>
          <a:xfrm>
            <a:off x="457200" y="1554920"/>
            <a:ext cx="8232775" cy="4014607"/>
          </a:xfrm>
        </p:spPr>
        <p:txBody>
          <a:bodyPr/>
          <a:lstStyle/>
          <a:p>
            <a:pPr marL="0" indent="0">
              <a:buNone/>
            </a:pPr>
            <a:r>
              <a:rPr lang="en-US" dirty="0"/>
              <a:t>Arguments against Fed independence:</a:t>
            </a:r>
          </a:p>
          <a:p>
            <a:pPr marL="432000" indent="-432000">
              <a:buFont typeface="+mj-lt"/>
              <a:buAutoNum type="arabicPeriod"/>
            </a:pPr>
            <a:r>
              <a:rPr lang="en-US" dirty="0"/>
              <a:t>In a democracy, elected officials should make public policy; while monetary policy is complicated and requires a long view, the same is true of other tasks assigned to Congress and the president, like national security and foreign policy.</a:t>
            </a:r>
          </a:p>
          <a:p>
            <a:pPr marL="432000" indent="-432000">
              <a:buFont typeface="+mj-lt"/>
              <a:buAutoNum type="arabicPeriod"/>
            </a:pPr>
            <a:r>
              <a:rPr lang="en-US" dirty="0"/>
              <a:t>Reducing Fed independence would ease coordination of monetary policy with fiscal policy.</a:t>
            </a:r>
          </a:p>
        </p:txBody>
      </p:sp>
    </p:spTree>
    <p:extLst>
      <p:ext uri="{BB962C8B-B14F-4D97-AF65-F5344CB8AC3E}">
        <p14:creationId xmlns:p14="http://schemas.microsoft.com/office/powerpoint/2010/main" val="103581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Should the Fed Be Independent of Congress and the President? Arguments “For”</a:t>
            </a:r>
            <a:endParaRPr lang="en-IN" sz="2800" dirty="0"/>
          </a:p>
        </p:txBody>
      </p:sp>
      <p:sp>
        <p:nvSpPr>
          <p:cNvPr id="4" name="Content Placeholder 3"/>
          <p:cNvSpPr>
            <a:spLocks noGrp="1"/>
          </p:cNvSpPr>
          <p:nvPr>
            <p:ph sz="quarter" idx="13"/>
          </p:nvPr>
        </p:nvSpPr>
        <p:spPr>
          <a:xfrm>
            <a:off x="457200" y="1556326"/>
            <a:ext cx="8229600" cy="2740101"/>
          </a:xfrm>
        </p:spPr>
        <p:txBody>
          <a:bodyPr/>
          <a:lstStyle/>
          <a:p>
            <a:pPr marL="0" indent="0">
              <a:buNone/>
            </a:pPr>
            <a:r>
              <a:rPr lang="en-US" dirty="0"/>
              <a:t>Arguments in favor of Fed independence:</a:t>
            </a:r>
          </a:p>
          <a:p>
            <a:pPr marL="432000" indent="-432000">
              <a:buFont typeface="+mj-lt"/>
              <a:buAutoNum type="arabicPeriod"/>
            </a:pPr>
            <a:r>
              <a:rPr lang="en-US" dirty="0"/>
              <a:t>Political pressure to improve short-run outcomes would result in too “easy” money, resulting in high inflation.</a:t>
            </a:r>
          </a:p>
          <a:p>
            <a:pPr marL="432000" indent="-432000">
              <a:buFont typeface="+mj-lt"/>
              <a:buAutoNum type="arabicPeriod"/>
            </a:pPr>
            <a:r>
              <a:rPr lang="en-US" dirty="0"/>
              <a:t>A government controlling its central bank could use that control to further its internal political interests, like manipulating unemployment around election times.</a:t>
            </a:r>
          </a:p>
        </p:txBody>
      </p:sp>
      <p:sp>
        <p:nvSpPr>
          <p:cNvPr id="5" name="Content Placeholder 4"/>
          <p:cNvSpPr>
            <a:spLocks noGrp="1"/>
          </p:cNvSpPr>
          <p:nvPr>
            <p:ph sz="quarter" idx="14"/>
          </p:nvPr>
        </p:nvSpPr>
        <p:spPr>
          <a:xfrm>
            <a:off x="457200" y="4411641"/>
            <a:ext cx="8229600" cy="962026"/>
          </a:xfrm>
        </p:spPr>
        <p:txBody>
          <a:bodyPr/>
          <a:lstStyle/>
          <a:p>
            <a:pPr marL="432" indent="0">
              <a:buNone/>
            </a:pPr>
            <a:r>
              <a:rPr lang="en-US" dirty="0"/>
              <a:t>Evidence for the above arguments would consist of higher inflation rates when a central bank was less independent.</a:t>
            </a:r>
          </a:p>
        </p:txBody>
      </p:sp>
    </p:spTree>
    <p:extLst>
      <p:ext uri="{BB962C8B-B14F-4D97-AF65-F5344CB8AC3E}">
        <p14:creationId xmlns:p14="http://schemas.microsoft.com/office/powerpoint/2010/main" val="121128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17.12 The More Independent the Central Bank, the Lower the Inflation Rate</a:t>
            </a:r>
            <a:endParaRPr lang="en-IN" sz="3000" dirty="0"/>
          </a:p>
        </p:txBody>
      </p:sp>
      <p:sp>
        <p:nvSpPr>
          <p:cNvPr id="6" name="Content Placeholder 5"/>
          <p:cNvSpPr>
            <a:spLocks noGrp="1"/>
          </p:cNvSpPr>
          <p:nvPr>
            <p:ph sz="quarter" idx="15"/>
          </p:nvPr>
        </p:nvSpPr>
        <p:spPr>
          <a:xfrm>
            <a:off x="457200" y="1558413"/>
            <a:ext cx="3075140" cy="4090826"/>
          </a:xfrm>
        </p:spPr>
        <p:txBody>
          <a:bodyPr/>
          <a:lstStyle/>
          <a:p>
            <a:pPr marL="432" indent="0">
              <a:buNone/>
            </a:pPr>
            <a:r>
              <a:rPr lang="en-US" sz="1800" dirty="0"/>
              <a:t>In 1993, economists Alberto Alesina and Larry Summers demonstrated an important link between the inflation rate in high-income countries and the degree of independence their central banks had from the rest of the government.</a:t>
            </a:r>
          </a:p>
          <a:p>
            <a:pPr marL="432" indent="0">
              <a:buNone/>
            </a:pPr>
            <a:r>
              <a:rPr lang="en-US" sz="1800" dirty="0"/>
              <a:t>They concluded that, to continue to fight inflation, the Fed would need to maintain its independence.</a:t>
            </a:r>
          </a:p>
        </p:txBody>
      </p:sp>
      <p:pic>
        <p:nvPicPr>
          <p:cNvPr id="8" name="Picture 7" descr="A scatterplot depicts the more independent the central bank, the lower the inflation rate. For long description in Notes pane, press F6.">
            <a:extLst>
              <a:ext uri="{FF2B5EF4-FFF2-40B4-BE49-F238E27FC236}">
                <a16:creationId xmlns:a16="http://schemas.microsoft.com/office/drawing/2014/main" id="{3344A354-B582-B240-0D1E-7ED6BB5A2DCC}"/>
              </a:ext>
            </a:extLst>
          </p:cNvPr>
          <p:cNvPicPr>
            <a:picLocks noChangeAspect="1"/>
          </p:cNvPicPr>
          <p:nvPr/>
        </p:nvPicPr>
        <p:blipFill>
          <a:blip r:embed="rId3"/>
          <a:stretch>
            <a:fillRect/>
          </a:stretch>
        </p:blipFill>
        <p:spPr>
          <a:xfrm>
            <a:off x="3887270" y="1773932"/>
            <a:ext cx="4788418" cy="3310135"/>
          </a:xfrm>
          <a:prstGeom prst="rect">
            <a:avLst/>
          </a:prstGeom>
        </p:spPr>
      </p:pic>
    </p:spTree>
    <p:extLst>
      <p:ext uri="{BB962C8B-B14F-4D97-AF65-F5344CB8AC3E}">
        <p14:creationId xmlns:p14="http://schemas.microsoft.com/office/powerpoint/2010/main" val="186148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Proposals to Alter the Fed</a:t>
            </a:r>
            <a:endParaRPr lang="en-IN" dirty="0"/>
          </a:p>
        </p:txBody>
      </p:sp>
      <p:sp>
        <p:nvSpPr>
          <p:cNvPr id="3" name="Content Placeholder 2"/>
          <p:cNvSpPr>
            <a:spLocks noGrp="1"/>
          </p:cNvSpPr>
          <p:nvPr>
            <p:ph sz="quarter" idx="13"/>
          </p:nvPr>
        </p:nvSpPr>
        <p:spPr>
          <a:xfrm>
            <a:off x="457200" y="1554920"/>
            <a:ext cx="8271164" cy="4663335"/>
          </a:xfrm>
        </p:spPr>
        <p:txBody>
          <a:bodyPr/>
          <a:lstStyle/>
          <a:p>
            <a:pPr marL="432" indent="0">
              <a:buNone/>
            </a:pPr>
            <a:r>
              <a:rPr lang="en-US" dirty="0">
                <a:solidFill>
                  <a:schemeClr val="tx1"/>
                </a:solidFill>
              </a:rPr>
              <a:t>Several proposals designed to alter the Fed’s operations or structure have recently been proposed, including:</a:t>
            </a:r>
          </a:p>
          <a:p>
            <a:r>
              <a:rPr lang="en-US" dirty="0">
                <a:solidFill>
                  <a:schemeClr val="tx1"/>
                </a:solidFill>
              </a:rPr>
              <a:t>Requiring the Fed to adopt a formal policy rule (like the Taylor rule).</a:t>
            </a:r>
          </a:p>
          <a:p>
            <a:r>
              <a:rPr lang="en-US" dirty="0">
                <a:solidFill>
                  <a:schemeClr val="tx1"/>
                </a:solidFill>
              </a:rPr>
              <a:t>Making price stability the Fed’s sole policy goal (i.e., removing its responsibility for employment under its </a:t>
            </a:r>
            <a:r>
              <a:rPr lang="en-US" b="1" dirty="0">
                <a:solidFill>
                  <a:schemeClr val="tx1"/>
                </a:solidFill>
              </a:rPr>
              <a:t>dual mandate</a:t>
            </a:r>
            <a:r>
              <a:rPr lang="en-US" dirty="0">
                <a:solidFill>
                  <a:schemeClr val="tx1"/>
                </a:solidFill>
              </a:rPr>
              <a:t>).</a:t>
            </a:r>
          </a:p>
          <a:p>
            <a:r>
              <a:rPr lang="en-US" dirty="0">
                <a:solidFill>
                  <a:schemeClr val="tx1"/>
                </a:solidFill>
              </a:rPr>
              <a:t>Auditing the Fed’s monetary policy actions, adding more congressional oversight.</a:t>
            </a:r>
          </a:p>
        </p:txBody>
      </p:sp>
    </p:spTree>
    <p:extLst>
      <p:ext uri="{BB962C8B-B14F-4D97-AF65-F5344CB8AC3E}">
        <p14:creationId xmlns:p14="http://schemas.microsoft.com/office/powerpoint/2010/main" val="353697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Central Banking in Other Countries:</a:t>
            </a:r>
            <a:br>
              <a:rPr lang="en-US" sz="3200" dirty="0"/>
            </a:br>
            <a:r>
              <a:rPr lang="en-US" sz="3200" dirty="0"/>
              <a:t>The Bank of England</a:t>
            </a:r>
            <a:endParaRPr lang="en-IN" sz="3200" dirty="0"/>
          </a:p>
        </p:txBody>
      </p:sp>
      <p:sp>
        <p:nvSpPr>
          <p:cNvPr id="3" name="Content Placeholder 2"/>
          <p:cNvSpPr>
            <a:spLocks noGrp="1"/>
          </p:cNvSpPr>
          <p:nvPr>
            <p:ph sz="quarter" idx="13"/>
          </p:nvPr>
        </p:nvSpPr>
        <p:spPr>
          <a:xfrm>
            <a:off x="457200" y="1556327"/>
            <a:ext cx="8229600" cy="2552210"/>
          </a:xfrm>
        </p:spPr>
        <p:txBody>
          <a:bodyPr/>
          <a:lstStyle/>
          <a:p>
            <a:pPr marL="432" indent="0">
              <a:buNone/>
            </a:pPr>
            <a:r>
              <a:rPr lang="en-US" dirty="0">
                <a:solidFill>
                  <a:schemeClr val="tx1"/>
                </a:solidFill>
              </a:rPr>
              <a:t>The Bank of England only obtained the power to set interest rates independently of the U</a:t>
            </a:r>
            <a:r>
              <a:rPr lang="en-US" sz="100" dirty="0">
                <a:solidFill>
                  <a:schemeClr val="tx1"/>
                </a:solidFill>
              </a:rPr>
              <a:t> </a:t>
            </a:r>
            <a:r>
              <a:rPr lang="en-US" dirty="0">
                <a:solidFill>
                  <a:schemeClr val="tx1"/>
                </a:solidFill>
              </a:rPr>
              <a:t>K government in 1997; the government can still overrule the Bank of England in “extreme circumstances,” though it has not done so yet.</a:t>
            </a:r>
          </a:p>
          <a:p>
            <a:r>
              <a:rPr lang="en-US" dirty="0">
                <a:solidFill>
                  <a:schemeClr val="tx1"/>
                </a:solidFill>
              </a:rPr>
              <a:t>Just as the Fed focuses on the federal funds rate, the Bank of England focuses on its equivalent, the </a:t>
            </a:r>
            <a:r>
              <a:rPr lang="en-US" b="1" dirty="0">
                <a:solidFill>
                  <a:schemeClr val="tx1"/>
                </a:solidFill>
              </a:rPr>
              <a:t>bank rate</a:t>
            </a:r>
            <a:r>
              <a:rPr lang="en-US" dirty="0">
                <a:solidFill>
                  <a:schemeClr val="tx1"/>
                </a:solidFill>
              </a:rPr>
              <a:t>.</a:t>
            </a:r>
          </a:p>
        </p:txBody>
      </p:sp>
      <p:sp>
        <p:nvSpPr>
          <p:cNvPr id="4" name="Content Placeholder 3"/>
          <p:cNvSpPr>
            <a:spLocks noGrp="1"/>
          </p:cNvSpPr>
          <p:nvPr>
            <p:ph sz="quarter" idx="14"/>
          </p:nvPr>
        </p:nvSpPr>
        <p:spPr>
          <a:xfrm>
            <a:off x="457200" y="4208746"/>
            <a:ext cx="8229600" cy="1816273"/>
          </a:xfrm>
        </p:spPr>
        <p:txBody>
          <a:bodyPr/>
          <a:lstStyle/>
          <a:p>
            <a:pPr marL="432" indent="0">
              <a:buNone/>
            </a:pPr>
            <a:r>
              <a:rPr lang="en-US" dirty="0"/>
              <a:t>In 2023, U</a:t>
            </a:r>
            <a:r>
              <a:rPr lang="en-US" sz="100" dirty="0"/>
              <a:t> </a:t>
            </a:r>
            <a:r>
              <a:rPr lang="en-US" dirty="0"/>
              <a:t>K unemployment was low, but inflation was high and real G</a:t>
            </a:r>
            <a:r>
              <a:rPr lang="en-US" sz="100" dirty="0"/>
              <a:t> </a:t>
            </a:r>
            <a:r>
              <a:rPr lang="en-US" dirty="0"/>
              <a:t>D</a:t>
            </a:r>
            <a:r>
              <a:rPr lang="en-US" sz="100" dirty="0"/>
              <a:t> </a:t>
            </a:r>
            <a:r>
              <a:rPr lang="en-US" dirty="0"/>
              <a:t>P was barely growing. Wages were rising, but not enough to offset inflation for many workers.</a:t>
            </a:r>
          </a:p>
          <a:p>
            <a:r>
              <a:rPr lang="en-US" dirty="0"/>
              <a:t>A “soft landing” was looking increasingly unlikely.</a:t>
            </a:r>
          </a:p>
        </p:txBody>
      </p:sp>
    </p:spTree>
    <p:extLst>
      <p:ext uri="{BB962C8B-B14F-4D97-AF65-F5344CB8AC3E}">
        <p14:creationId xmlns:p14="http://schemas.microsoft.com/office/powerpoint/2010/main" val="342311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17.1 The Phillips Curve</a:t>
            </a:r>
            <a:endParaRPr lang="en-IN" dirty="0"/>
          </a:p>
        </p:txBody>
      </p:sp>
      <p:pic>
        <p:nvPicPr>
          <p:cNvPr id="3" name="Picture 2" descr="A graph depicts the Phillips Curve. The X axis represents unemployment rate in percent, and the Y axis represents inflation rate in percent per year. A line falls through points A, (4, 3), and B, (6, 1)."/>
          <p:cNvPicPr>
            <a:picLocks noChangeAspect="1"/>
          </p:cNvPicPr>
          <p:nvPr/>
        </p:nvPicPr>
        <p:blipFill>
          <a:blip r:embed="rId2"/>
          <a:stretch>
            <a:fillRect/>
          </a:stretch>
        </p:blipFill>
        <p:spPr>
          <a:xfrm>
            <a:off x="2371516" y="1546572"/>
            <a:ext cx="4401693" cy="3042168"/>
          </a:xfrm>
          <a:prstGeom prst="rect">
            <a:avLst/>
          </a:prstGeom>
        </p:spPr>
      </p:pic>
      <p:sp>
        <p:nvSpPr>
          <p:cNvPr id="6" name="Content Placeholder 5"/>
          <p:cNvSpPr>
            <a:spLocks noGrp="1"/>
          </p:cNvSpPr>
          <p:nvPr>
            <p:ph sz="quarter" idx="15"/>
          </p:nvPr>
        </p:nvSpPr>
        <p:spPr>
          <a:xfrm>
            <a:off x="468313" y="4754881"/>
            <a:ext cx="8046295" cy="1445894"/>
          </a:xfrm>
        </p:spPr>
        <p:txBody>
          <a:bodyPr/>
          <a:lstStyle/>
          <a:p>
            <a:pPr marL="432" indent="0">
              <a:buNone/>
            </a:pPr>
            <a:r>
              <a:rPr lang="en-US" sz="1800" dirty="0"/>
              <a:t>This relationship is known as the </a:t>
            </a:r>
            <a:r>
              <a:rPr lang="en-US" sz="1800" b="1" dirty="0"/>
              <a:t>Phillips curve</a:t>
            </a:r>
            <a:r>
              <a:rPr lang="en-US" sz="1800" dirty="0"/>
              <a:t>, after New Zealand economist A.W. Phillips, the first to identify this relationship.</a:t>
            </a:r>
          </a:p>
          <a:p>
            <a:pPr marL="432" indent="0">
              <a:buNone/>
            </a:pPr>
            <a:r>
              <a:rPr lang="en-US" sz="1800" b="1" dirty="0"/>
              <a:t>Phillips curve:</a:t>
            </a:r>
            <a:r>
              <a:rPr lang="en-US" sz="1800" dirty="0"/>
              <a:t> A graph showing the short-run relationship between the unemployment rate and the inflation rate.</a:t>
            </a:r>
          </a:p>
        </p:txBody>
      </p:sp>
    </p:spTree>
    <p:extLst>
      <p:ext uri="{BB962C8B-B14F-4D97-AF65-F5344CB8AC3E}">
        <p14:creationId xmlns:p14="http://schemas.microsoft.com/office/powerpoint/2010/main" val="37944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Central Banking in Other Countries:</a:t>
            </a:r>
            <a:br>
              <a:rPr lang="en-US" sz="3200" dirty="0"/>
            </a:br>
            <a:r>
              <a:rPr lang="en-US" sz="3200" dirty="0"/>
              <a:t>The Bank of Japan</a:t>
            </a:r>
            <a:endParaRPr lang="en-IN" sz="3200" dirty="0"/>
          </a:p>
        </p:txBody>
      </p:sp>
      <p:sp>
        <p:nvSpPr>
          <p:cNvPr id="3" name="Content Placeholder 2"/>
          <p:cNvSpPr>
            <a:spLocks noGrp="1"/>
          </p:cNvSpPr>
          <p:nvPr>
            <p:ph sz="quarter" idx="13"/>
          </p:nvPr>
        </p:nvSpPr>
        <p:spPr>
          <a:xfrm>
            <a:off x="457200" y="1554920"/>
            <a:ext cx="8218488" cy="4294735"/>
          </a:xfrm>
        </p:spPr>
        <p:txBody>
          <a:bodyPr/>
          <a:lstStyle/>
          <a:p>
            <a:pPr marL="432" indent="0">
              <a:spcBef>
                <a:spcPts val="600"/>
              </a:spcBef>
              <a:buNone/>
            </a:pPr>
            <a:r>
              <a:rPr lang="en-US" sz="2200" dirty="0">
                <a:solidFill>
                  <a:schemeClr val="tx1"/>
                </a:solidFill>
              </a:rPr>
              <a:t>Since 1998 the Bank of Japan has had relatively high autonomy to pursue price stability.</a:t>
            </a:r>
          </a:p>
          <a:p>
            <a:pPr marL="432" indent="0">
              <a:spcBef>
                <a:spcPts val="600"/>
              </a:spcBef>
              <a:buNone/>
            </a:pPr>
            <a:r>
              <a:rPr lang="en-US" sz="2200" dirty="0">
                <a:solidFill>
                  <a:schemeClr val="tx1"/>
                </a:solidFill>
              </a:rPr>
              <a:t>From 2016–2023, the Bank of Japan practiced </a:t>
            </a:r>
            <a:r>
              <a:rPr lang="en-US" sz="2200" b="1" dirty="0">
                <a:solidFill>
                  <a:schemeClr val="tx1"/>
                </a:solidFill>
              </a:rPr>
              <a:t>yield curve control</a:t>
            </a:r>
            <a:r>
              <a:rPr lang="en-US" sz="2200" dirty="0">
                <a:solidFill>
                  <a:schemeClr val="tx1"/>
                </a:solidFill>
              </a:rPr>
              <a:t>. The </a:t>
            </a:r>
            <a:r>
              <a:rPr lang="en-US" sz="2200" b="1" dirty="0">
                <a:solidFill>
                  <a:schemeClr val="tx1"/>
                </a:solidFill>
              </a:rPr>
              <a:t>yield curve</a:t>
            </a:r>
            <a:r>
              <a:rPr lang="en-US" sz="2200" dirty="0">
                <a:solidFill>
                  <a:schemeClr val="tx1"/>
                </a:solidFill>
              </a:rPr>
              <a:t> refers to the relationship among bonds that differ only in their maturities. Typically, short-term bonds have lower interest rates than longer-term bonds. The Bank of Japan tried to control not only short-term interest rates, but long-term ones as well, controlling the entire yield curve.</a:t>
            </a:r>
          </a:p>
          <a:p>
            <a:pPr marL="432" indent="0">
              <a:spcBef>
                <a:spcPts val="600"/>
              </a:spcBef>
              <a:buNone/>
            </a:pPr>
            <a:r>
              <a:rPr lang="en-US" sz="2200" dirty="0">
                <a:solidFill>
                  <a:schemeClr val="tx1"/>
                </a:solidFill>
              </a:rPr>
              <a:t>This policy ended in 2023; but by that time, the Bank of Japan owned more than half of all Japanese government bonds, distorting the government bond market.</a:t>
            </a:r>
          </a:p>
        </p:txBody>
      </p:sp>
    </p:spTree>
    <p:extLst>
      <p:ext uri="{BB962C8B-B14F-4D97-AF65-F5344CB8AC3E}">
        <p14:creationId xmlns:p14="http://schemas.microsoft.com/office/powerpoint/2010/main" val="342793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Central Banking in Other Countries:</a:t>
            </a:r>
            <a:br>
              <a:rPr lang="en-US" sz="3200" dirty="0"/>
            </a:br>
            <a:r>
              <a:rPr lang="en-US" sz="3200" dirty="0"/>
              <a:t>The Bank of Canada</a:t>
            </a:r>
            <a:endParaRPr lang="en-IN" sz="3200" dirty="0"/>
          </a:p>
        </p:txBody>
      </p:sp>
      <p:sp>
        <p:nvSpPr>
          <p:cNvPr id="3" name="Content Placeholder 2"/>
          <p:cNvSpPr>
            <a:spLocks noGrp="1"/>
          </p:cNvSpPr>
          <p:nvPr>
            <p:ph sz="quarter" idx="13"/>
          </p:nvPr>
        </p:nvSpPr>
        <p:spPr>
          <a:xfrm>
            <a:off x="457200" y="1554920"/>
            <a:ext cx="8271164" cy="4663335"/>
          </a:xfrm>
        </p:spPr>
        <p:txBody>
          <a:bodyPr/>
          <a:lstStyle/>
          <a:p>
            <a:pPr marL="432" indent="0">
              <a:spcBef>
                <a:spcPts val="600"/>
              </a:spcBef>
              <a:buNone/>
            </a:pPr>
            <a:r>
              <a:rPr lang="en-US" dirty="0"/>
              <a:t>In theory, the Bank of Canada is not independent of the Canadian government: its inflation target is set jointly between the two, and the finance minister can direct the bank’s actions.</a:t>
            </a:r>
          </a:p>
          <a:p>
            <a:pPr marL="432" indent="0">
              <a:spcBef>
                <a:spcPts val="600"/>
              </a:spcBef>
              <a:buNone/>
            </a:pPr>
            <a:r>
              <a:rPr lang="en-US" dirty="0"/>
              <a:t>In practice, no such direction has ever been issued, so the Bank of Canada maintains high independence.</a:t>
            </a:r>
          </a:p>
          <a:p>
            <a:pPr marL="432" indent="0">
              <a:spcBef>
                <a:spcPts val="600"/>
              </a:spcBef>
              <a:buNone/>
            </a:pPr>
            <a:r>
              <a:rPr lang="en-US" dirty="0"/>
              <a:t>Like the Fed and the Bank of England, the Bank of Canada targets the interest rate for overnight loans.</a:t>
            </a:r>
          </a:p>
        </p:txBody>
      </p:sp>
    </p:spTree>
    <p:extLst>
      <p:ext uri="{BB962C8B-B14F-4D97-AF65-F5344CB8AC3E}">
        <p14:creationId xmlns:p14="http://schemas.microsoft.com/office/powerpoint/2010/main" val="161417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Central Banking in Other Countries:</a:t>
            </a:r>
            <a:br>
              <a:rPr lang="en-US" sz="3200" dirty="0"/>
            </a:br>
            <a:r>
              <a:rPr lang="en-US" sz="3200" dirty="0"/>
              <a:t>The European Central Bank</a:t>
            </a:r>
            <a:endParaRPr lang="en-IN" sz="3200" dirty="0"/>
          </a:p>
        </p:txBody>
      </p:sp>
      <p:sp>
        <p:nvSpPr>
          <p:cNvPr id="3" name="Content Placeholder 2"/>
          <p:cNvSpPr>
            <a:spLocks noGrp="1"/>
          </p:cNvSpPr>
          <p:nvPr>
            <p:ph sz="quarter" idx="13"/>
          </p:nvPr>
        </p:nvSpPr>
        <p:spPr>
          <a:xfrm>
            <a:off x="457200" y="1554920"/>
            <a:ext cx="8271164" cy="4645855"/>
          </a:xfrm>
        </p:spPr>
        <p:txBody>
          <a:bodyPr/>
          <a:lstStyle/>
          <a:p>
            <a:pPr marL="432" indent="0">
              <a:spcBef>
                <a:spcPts val="600"/>
              </a:spcBef>
              <a:buNone/>
            </a:pPr>
            <a:r>
              <a:rPr lang="en-US" sz="2200" dirty="0">
                <a:solidFill>
                  <a:schemeClr val="tx1"/>
                </a:solidFill>
              </a:rPr>
              <a:t>The European Central Bank (E</a:t>
            </a:r>
            <a:r>
              <a:rPr lang="en-US" sz="100" dirty="0">
                <a:solidFill>
                  <a:schemeClr val="tx1"/>
                </a:solidFill>
              </a:rPr>
              <a:t> </a:t>
            </a:r>
            <a:r>
              <a:rPr lang="en-US" sz="2200" dirty="0">
                <a:solidFill>
                  <a:schemeClr val="tx1"/>
                </a:solidFill>
              </a:rPr>
              <a:t>C</a:t>
            </a:r>
            <a:r>
              <a:rPr lang="en-US" sz="100" dirty="0">
                <a:solidFill>
                  <a:schemeClr val="tx1"/>
                </a:solidFill>
              </a:rPr>
              <a:t> </a:t>
            </a:r>
            <a:r>
              <a:rPr lang="en-US" sz="2200" dirty="0">
                <a:solidFill>
                  <a:schemeClr val="tx1"/>
                </a:solidFill>
              </a:rPr>
              <a:t>B) conducts monetary policy for the 20 countries in the euro zone that use the euro as their common currency.</a:t>
            </a:r>
          </a:p>
          <a:p>
            <a:pPr marL="432" indent="0">
              <a:spcBef>
                <a:spcPts val="600"/>
              </a:spcBef>
              <a:buNone/>
            </a:pPr>
            <a:r>
              <a:rPr lang="en-US" sz="2200" dirty="0">
                <a:solidFill>
                  <a:schemeClr val="tx1"/>
                </a:solidFill>
              </a:rPr>
              <a:t>E</a:t>
            </a:r>
            <a:r>
              <a:rPr lang="en-US" sz="100" dirty="0">
                <a:solidFill>
                  <a:schemeClr val="tx1"/>
                </a:solidFill>
              </a:rPr>
              <a:t> </a:t>
            </a:r>
            <a:r>
              <a:rPr lang="en-US" sz="2200" dirty="0">
                <a:solidFill>
                  <a:schemeClr val="tx1"/>
                </a:solidFill>
              </a:rPr>
              <a:t>C</a:t>
            </a:r>
            <a:r>
              <a:rPr lang="en-US" sz="100" dirty="0">
                <a:solidFill>
                  <a:schemeClr val="tx1"/>
                </a:solidFill>
              </a:rPr>
              <a:t> </a:t>
            </a:r>
            <a:r>
              <a:rPr lang="en-US" sz="2200" dirty="0">
                <a:solidFill>
                  <a:schemeClr val="tx1"/>
                </a:solidFill>
              </a:rPr>
              <a:t>B board members come from across the euro zone, and have long terms of office, increasing the political independence of the E</a:t>
            </a:r>
            <a:r>
              <a:rPr lang="en-US" sz="100" dirty="0">
                <a:solidFill>
                  <a:schemeClr val="tx1"/>
                </a:solidFill>
              </a:rPr>
              <a:t> </a:t>
            </a:r>
            <a:r>
              <a:rPr lang="en-US" sz="2200" dirty="0">
                <a:solidFill>
                  <a:schemeClr val="tx1"/>
                </a:solidFill>
              </a:rPr>
              <a:t>C</a:t>
            </a:r>
            <a:r>
              <a:rPr lang="en-US" sz="100" dirty="0">
                <a:solidFill>
                  <a:schemeClr val="tx1"/>
                </a:solidFill>
              </a:rPr>
              <a:t> </a:t>
            </a:r>
            <a:r>
              <a:rPr lang="en-US" sz="2200" dirty="0">
                <a:solidFill>
                  <a:schemeClr val="tx1"/>
                </a:solidFill>
              </a:rPr>
              <a:t>B.</a:t>
            </a:r>
          </a:p>
          <a:p>
            <a:pPr marL="432" indent="0">
              <a:spcBef>
                <a:spcPts val="600"/>
              </a:spcBef>
              <a:buNone/>
            </a:pPr>
            <a:r>
              <a:rPr lang="en-US" sz="2200" dirty="0">
                <a:solidFill>
                  <a:schemeClr val="tx1"/>
                </a:solidFill>
              </a:rPr>
              <a:t>The mission of the E</a:t>
            </a:r>
            <a:r>
              <a:rPr lang="en-US" sz="100" dirty="0">
                <a:solidFill>
                  <a:schemeClr val="tx1"/>
                </a:solidFill>
              </a:rPr>
              <a:t> </a:t>
            </a:r>
            <a:r>
              <a:rPr lang="en-US" sz="2200" dirty="0">
                <a:solidFill>
                  <a:schemeClr val="tx1"/>
                </a:solidFill>
              </a:rPr>
              <a:t>C</a:t>
            </a:r>
            <a:r>
              <a:rPr lang="en-US" sz="100" dirty="0">
                <a:solidFill>
                  <a:schemeClr val="tx1"/>
                </a:solidFill>
              </a:rPr>
              <a:t> </a:t>
            </a:r>
            <a:r>
              <a:rPr lang="en-US" sz="2200" dirty="0">
                <a:solidFill>
                  <a:schemeClr val="tx1"/>
                </a:solidFill>
              </a:rPr>
              <a:t>B is complicated, with the member countries often having conflicting needs.</a:t>
            </a:r>
          </a:p>
          <a:p>
            <a:pPr marL="432" indent="0">
              <a:spcBef>
                <a:spcPts val="600"/>
              </a:spcBef>
              <a:buNone/>
            </a:pPr>
            <a:r>
              <a:rPr lang="en-US" sz="2200" dirty="0">
                <a:solidFill>
                  <a:schemeClr val="tx1"/>
                </a:solidFill>
              </a:rPr>
              <a:t>Like the Fed, the E</a:t>
            </a:r>
            <a:r>
              <a:rPr lang="en-US" sz="100" dirty="0">
                <a:solidFill>
                  <a:schemeClr val="tx1"/>
                </a:solidFill>
              </a:rPr>
              <a:t> </a:t>
            </a:r>
            <a:r>
              <a:rPr lang="en-US" sz="2200" dirty="0">
                <a:solidFill>
                  <a:schemeClr val="tx1"/>
                </a:solidFill>
              </a:rPr>
              <a:t>C</a:t>
            </a:r>
            <a:r>
              <a:rPr lang="en-US" sz="100" dirty="0">
                <a:solidFill>
                  <a:schemeClr val="tx1"/>
                </a:solidFill>
              </a:rPr>
              <a:t> </a:t>
            </a:r>
            <a:r>
              <a:rPr lang="en-US" sz="2200" dirty="0">
                <a:solidFill>
                  <a:schemeClr val="tx1"/>
                </a:solidFill>
              </a:rPr>
              <a:t>B targets the interest rate on overnight loans, the </a:t>
            </a:r>
            <a:r>
              <a:rPr lang="en-US" sz="2200" b="1" dirty="0">
                <a:solidFill>
                  <a:schemeClr val="tx1"/>
                </a:solidFill>
              </a:rPr>
              <a:t>deposit facility rate</a:t>
            </a:r>
            <a:r>
              <a:rPr lang="en-US" sz="2200" dirty="0">
                <a:solidFill>
                  <a:schemeClr val="tx1"/>
                </a:solidFill>
              </a:rPr>
              <a:t>. In 2023 was raising rates to combat inflation, but avoiding recession for all member nations seemed unlikely.</a:t>
            </a:r>
          </a:p>
        </p:txBody>
      </p:sp>
    </p:spTree>
    <p:extLst>
      <p:ext uri="{BB962C8B-B14F-4D97-AF65-F5344CB8AC3E}">
        <p14:creationId xmlns:p14="http://schemas.microsoft.com/office/powerpoint/2010/main" val="334815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solidFill>
                  <a:schemeClr val="tx2"/>
                </a:solidFill>
              </a:rPr>
              <a:t>Figure 17.13 Inflation across Countries in the Covid-19 Era</a:t>
            </a:r>
            <a:endParaRPr lang="en-IN" sz="3000" dirty="0">
              <a:solidFill>
                <a:schemeClr val="tx2"/>
              </a:solidFill>
            </a:endParaRPr>
          </a:p>
        </p:txBody>
      </p:sp>
      <p:pic>
        <p:nvPicPr>
          <p:cNvPr id="4" name="Picture 3" descr="A line graph depicts the inflation across countries in the Covid 19 era. For long description in Notes pane, press F6.">
            <a:extLst>
              <a:ext uri="{FF2B5EF4-FFF2-40B4-BE49-F238E27FC236}">
                <a16:creationId xmlns:a16="http://schemas.microsoft.com/office/drawing/2014/main" id="{3C95229E-78C1-CBB9-EF27-56C6875B73AB}"/>
              </a:ext>
            </a:extLst>
          </p:cNvPr>
          <p:cNvPicPr>
            <a:picLocks noChangeAspect="1"/>
          </p:cNvPicPr>
          <p:nvPr/>
        </p:nvPicPr>
        <p:blipFill>
          <a:blip r:embed="rId3"/>
          <a:stretch>
            <a:fillRect/>
          </a:stretch>
        </p:blipFill>
        <p:spPr>
          <a:xfrm>
            <a:off x="872928" y="1561630"/>
            <a:ext cx="7398143" cy="3087066"/>
          </a:xfrm>
          <a:prstGeom prst="rect">
            <a:avLst/>
          </a:prstGeom>
        </p:spPr>
      </p:pic>
      <p:sp>
        <p:nvSpPr>
          <p:cNvPr id="6" name="Content Placeholder 5"/>
          <p:cNvSpPr>
            <a:spLocks noGrp="1"/>
          </p:cNvSpPr>
          <p:nvPr>
            <p:ph sz="quarter" idx="15"/>
          </p:nvPr>
        </p:nvSpPr>
        <p:spPr>
          <a:xfrm>
            <a:off x="457200" y="4822521"/>
            <a:ext cx="8229600" cy="1378254"/>
          </a:xfrm>
        </p:spPr>
        <p:txBody>
          <a:bodyPr/>
          <a:lstStyle/>
          <a:p>
            <a:pPr marL="432" indent="0">
              <a:spcBef>
                <a:spcPts val="600"/>
              </a:spcBef>
              <a:buNone/>
            </a:pPr>
            <a:r>
              <a:rPr lang="en-US" sz="1800" dirty="0">
                <a:solidFill>
                  <a:schemeClr val="tx1"/>
                </a:solidFill>
              </a:rPr>
              <a:t>The path of inflation during the Covid-19 period was roughly similar in high-income countries with the exception of Japan: inflation rose during 2021, reached a peak in mid-2022, and then began to decline.</a:t>
            </a:r>
          </a:p>
          <a:p>
            <a:pPr>
              <a:spcBef>
                <a:spcPts val="600"/>
              </a:spcBef>
            </a:pPr>
            <a:r>
              <a:rPr lang="en-US" sz="1800" dirty="0">
                <a:solidFill>
                  <a:schemeClr val="tx1"/>
                </a:solidFill>
              </a:rPr>
              <a:t>Japan was alone in having a peak inflation rate of less than 5 percent.</a:t>
            </a:r>
          </a:p>
        </p:txBody>
      </p:sp>
    </p:spTree>
    <p:extLst>
      <p:ext uri="{BB962C8B-B14F-4D97-AF65-F5344CB8AC3E}">
        <p14:creationId xmlns:p14="http://schemas.microsoft.com/office/powerpoint/2010/main" val="307160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Figure 17.2 Using Aggregate Demand and Aggregate Supply to Explain the Phillips Curve</a:t>
            </a:r>
            <a:endParaRPr lang="en-IN" sz="2800" dirty="0"/>
          </a:p>
        </p:txBody>
      </p:sp>
      <p:pic>
        <p:nvPicPr>
          <p:cNvPr id="8" name="Picture 7" descr="Two graphs (a) and (b) depict the effects of an increase in aggregate demand and the Phillips Curve. For long description in Notes pane, press F6.">
            <a:extLst>
              <a:ext uri="{FF2B5EF4-FFF2-40B4-BE49-F238E27FC236}">
                <a16:creationId xmlns:a16="http://schemas.microsoft.com/office/drawing/2014/main" id="{EED75C4A-78C0-D4BE-945B-ADE1DCF7C7B3}"/>
              </a:ext>
            </a:extLst>
          </p:cNvPr>
          <p:cNvPicPr>
            <a:picLocks noChangeAspect="1"/>
          </p:cNvPicPr>
          <p:nvPr/>
        </p:nvPicPr>
        <p:blipFill>
          <a:blip r:embed="rId3"/>
          <a:stretch>
            <a:fillRect/>
          </a:stretch>
        </p:blipFill>
        <p:spPr>
          <a:xfrm>
            <a:off x="694366" y="1550020"/>
            <a:ext cx="7755267" cy="3149473"/>
          </a:xfrm>
          <a:prstGeom prst="rect">
            <a:avLst/>
          </a:prstGeom>
        </p:spPr>
      </p:pic>
      <p:sp>
        <p:nvSpPr>
          <p:cNvPr id="6" name="Content Placeholder 5"/>
          <p:cNvSpPr>
            <a:spLocks noGrp="1"/>
          </p:cNvSpPr>
          <p:nvPr>
            <p:ph sz="quarter" idx="15"/>
          </p:nvPr>
        </p:nvSpPr>
        <p:spPr>
          <a:xfrm>
            <a:off x="468313" y="4821382"/>
            <a:ext cx="8229600" cy="1379394"/>
          </a:xfrm>
        </p:spPr>
        <p:txBody>
          <a:bodyPr/>
          <a:lstStyle/>
          <a:p>
            <a:pPr marL="432" indent="0">
              <a:spcBef>
                <a:spcPts val="600"/>
              </a:spcBef>
              <a:buNone/>
            </a:pPr>
            <a:r>
              <a:rPr lang="en-US" sz="1800" dirty="0"/>
              <a:t>In the </a:t>
            </a:r>
            <a:r>
              <a:rPr lang="en-US" sz="1800" i="1" dirty="0"/>
              <a:t>A</a:t>
            </a:r>
            <a:r>
              <a:rPr lang="en-US" sz="100" i="1" dirty="0"/>
              <a:t> </a:t>
            </a:r>
            <a:r>
              <a:rPr lang="en-US" sz="1800" i="1" dirty="0"/>
              <a:t>D</a:t>
            </a:r>
            <a:r>
              <a:rPr lang="en-US" sz="1800" dirty="0"/>
              <a:t>-</a:t>
            </a:r>
            <a:r>
              <a:rPr lang="en-US" sz="1800" i="1" dirty="0"/>
              <a:t>A</a:t>
            </a:r>
            <a:r>
              <a:rPr lang="en-US" sz="100" i="1" dirty="0"/>
              <a:t> </a:t>
            </a:r>
            <a:r>
              <a:rPr lang="en-US" sz="1800" i="1" dirty="0"/>
              <a:t>S</a:t>
            </a:r>
            <a:r>
              <a:rPr lang="en-US" sz="1800" dirty="0"/>
              <a:t> model, a small aggregate demand increase leads to low inflation and high unemployment.</a:t>
            </a:r>
          </a:p>
          <a:p>
            <a:pPr marL="432" indent="0">
              <a:spcBef>
                <a:spcPts val="600"/>
              </a:spcBef>
              <a:buNone/>
            </a:pPr>
            <a:r>
              <a:rPr lang="en-US" sz="1800" dirty="0"/>
              <a:t>A stronger </a:t>
            </a:r>
            <a:r>
              <a:rPr lang="en-US" sz="1800" i="1" dirty="0"/>
              <a:t>A</a:t>
            </a:r>
            <a:r>
              <a:rPr lang="en-US" sz="100" i="1" dirty="0"/>
              <a:t> </a:t>
            </a:r>
            <a:r>
              <a:rPr lang="en-US" sz="1800" i="1" dirty="0"/>
              <a:t>D</a:t>
            </a:r>
            <a:r>
              <a:rPr lang="en-US" sz="1800" dirty="0"/>
              <a:t> increase results in lower unemployment but more inflation—the short-run Phillips curve relationship.</a:t>
            </a:r>
          </a:p>
        </p:txBody>
      </p:sp>
    </p:spTree>
    <p:extLst>
      <p:ext uri="{BB962C8B-B14F-4D97-AF65-F5344CB8AC3E}">
        <p14:creationId xmlns:p14="http://schemas.microsoft.com/office/powerpoint/2010/main" val="171092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 Phillips Curve a Policy Menu?</a:t>
            </a:r>
            <a:endParaRPr lang="en-IN" dirty="0"/>
          </a:p>
        </p:txBody>
      </p:sp>
      <p:sp>
        <p:nvSpPr>
          <p:cNvPr id="4" name="Content Placeholder 3"/>
          <p:cNvSpPr>
            <a:spLocks noGrp="1"/>
          </p:cNvSpPr>
          <p:nvPr>
            <p:ph sz="quarter" idx="13"/>
          </p:nvPr>
        </p:nvSpPr>
        <p:spPr>
          <a:xfrm>
            <a:off x="457200" y="1556327"/>
            <a:ext cx="8294914" cy="2053772"/>
          </a:xfrm>
        </p:spPr>
        <p:txBody>
          <a:bodyPr/>
          <a:lstStyle/>
          <a:p>
            <a:pPr marL="432" indent="0">
              <a:buNone/>
            </a:pPr>
            <a:r>
              <a:rPr lang="en-US" sz="2200" dirty="0"/>
              <a:t>During the 1960s, some economists argued that the Phillips curve was a </a:t>
            </a:r>
            <a:r>
              <a:rPr lang="en-US" sz="2200" b="1" dirty="0"/>
              <a:t>structural relationship</a:t>
            </a:r>
            <a:r>
              <a:rPr lang="en-US" sz="2200" dirty="0"/>
              <a:t>: A relationship that depends on the basic behavior of consumers and firms and that remains unchanged over long periods.</a:t>
            </a:r>
          </a:p>
          <a:p>
            <a:r>
              <a:rPr lang="en-US" sz="2200" dirty="0"/>
              <a:t>In the 1960s, this relationship had appeared to be quite stable.</a:t>
            </a:r>
          </a:p>
        </p:txBody>
      </p:sp>
      <p:sp>
        <p:nvSpPr>
          <p:cNvPr id="5" name="Content Placeholder 4"/>
          <p:cNvSpPr>
            <a:spLocks noGrp="1"/>
          </p:cNvSpPr>
          <p:nvPr>
            <p:ph sz="quarter" idx="14"/>
          </p:nvPr>
        </p:nvSpPr>
        <p:spPr>
          <a:xfrm>
            <a:off x="457200" y="3740727"/>
            <a:ext cx="8229600" cy="2161309"/>
          </a:xfrm>
        </p:spPr>
        <p:txBody>
          <a:bodyPr/>
          <a:lstStyle/>
          <a:p>
            <a:pPr marL="432" indent="0">
              <a:buNone/>
            </a:pPr>
            <a:r>
              <a:rPr lang="en-US" sz="2200" dirty="0"/>
              <a:t>If this were true, policymakers could </a:t>
            </a:r>
            <a:r>
              <a:rPr lang="en-US" sz="2200" b="1" dirty="0"/>
              <a:t>choose</a:t>
            </a:r>
            <a:r>
              <a:rPr lang="en-US" sz="2200" dirty="0"/>
              <a:t> a point on the curve: trading permanently higher inflation for lower unemployment or vice versa.</a:t>
            </a:r>
          </a:p>
          <a:p>
            <a:r>
              <a:rPr lang="en-US" sz="2200" dirty="0"/>
              <a:t>But this turned out </a:t>
            </a:r>
            <a:r>
              <a:rPr lang="en-US" sz="2200" b="1" dirty="0"/>
              <a:t>not</a:t>
            </a:r>
            <a:r>
              <a:rPr lang="en-US" sz="2200" dirty="0"/>
              <a:t> to be true: allowing more inflation </a:t>
            </a:r>
            <a:r>
              <a:rPr lang="en-US" sz="2200" b="1" dirty="0"/>
              <a:t>doesn’t</a:t>
            </a:r>
            <a:r>
              <a:rPr lang="en-US" sz="2200" dirty="0"/>
              <a:t> lead to permanently lower unemployment.</a:t>
            </a:r>
          </a:p>
        </p:txBody>
      </p:sp>
    </p:spTree>
    <p:extLst>
      <p:ext uri="{BB962C8B-B14F-4D97-AF65-F5344CB8AC3E}">
        <p14:creationId xmlns:p14="http://schemas.microsoft.com/office/powerpoint/2010/main" val="98389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Figure 17.3 A Vertical Long-Run Aggregate Supply Curve Means a Vertical Long-Run Phillips Curve </a:t>
            </a:r>
            <a:r>
              <a:rPr lang="en-US" sz="2000" b="0" dirty="0"/>
              <a:t>(1 of 2)</a:t>
            </a:r>
            <a:endParaRPr lang="en-IN" sz="2000" dirty="0"/>
          </a:p>
        </p:txBody>
      </p:sp>
      <p:sp>
        <p:nvSpPr>
          <p:cNvPr id="5" name="Content Placeholder 4"/>
          <p:cNvSpPr>
            <a:spLocks noGrp="1"/>
          </p:cNvSpPr>
          <p:nvPr>
            <p:ph sz="quarter" idx="14"/>
          </p:nvPr>
        </p:nvSpPr>
        <p:spPr>
          <a:xfrm>
            <a:off x="457201" y="1558413"/>
            <a:ext cx="3901858" cy="1923823"/>
          </a:xfrm>
        </p:spPr>
        <p:txBody>
          <a:bodyPr/>
          <a:lstStyle/>
          <a:p>
            <a:pPr marL="432" indent="0">
              <a:spcBef>
                <a:spcPts val="600"/>
              </a:spcBef>
              <a:buNone/>
            </a:pPr>
            <a:r>
              <a:rPr lang="en-US" sz="1800" dirty="0">
                <a:latin typeface="+mn-lt"/>
              </a:rPr>
              <a:t>By the late 1960s, most economists agreed that </a:t>
            </a:r>
            <a:r>
              <a:rPr lang="en-US" sz="1800" b="1" dirty="0">
                <a:latin typeface="+mn-lt"/>
              </a:rPr>
              <a:t>the long-run aggregate supply curve was vertical</a:t>
            </a:r>
            <a:r>
              <a:rPr lang="en-US" sz="1800" dirty="0">
                <a:latin typeface="+mn-lt"/>
              </a:rPr>
              <a:t>.</a:t>
            </a:r>
          </a:p>
          <a:p>
            <a:pPr indent="-255600">
              <a:spcBef>
                <a:spcPts val="600"/>
              </a:spcBef>
            </a:pPr>
            <a:r>
              <a:rPr lang="en-US" sz="1800" dirty="0">
                <a:latin typeface="+mn-lt"/>
              </a:rPr>
              <a:t>Is a vertical long-run </a:t>
            </a:r>
            <a:r>
              <a:rPr lang="en-US" sz="1800" i="1" dirty="0">
                <a:latin typeface="+mn-lt"/>
              </a:rPr>
              <a:t>A</a:t>
            </a:r>
            <a:r>
              <a:rPr lang="en-US" sz="100" i="1" dirty="0">
                <a:latin typeface="+mn-lt"/>
              </a:rPr>
              <a:t> </a:t>
            </a:r>
            <a:r>
              <a:rPr lang="en-US" sz="1800" i="1" dirty="0">
                <a:latin typeface="+mn-lt"/>
              </a:rPr>
              <a:t>S</a:t>
            </a:r>
            <a:r>
              <a:rPr lang="en-US" sz="1800" dirty="0">
                <a:latin typeface="+mn-lt"/>
              </a:rPr>
              <a:t> curve compatible with a downward-sloping long-run Phillips curve?</a:t>
            </a:r>
          </a:p>
        </p:txBody>
      </p:sp>
      <p:sp>
        <p:nvSpPr>
          <p:cNvPr id="6" name="Content Placeholder 5"/>
          <p:cNvSpPr>
            <a:spLocks noGrp="1"/>
          </p:cNvSpPr>
          <p:nvPr>
            <p:ph sz="quarter" idx="15"/>
          </p:nvPr>
        </p:nvSpPr>
        <p:spPr>
          <a:xfrm>
            <a:off x="457200" y="3727999"/>
            <a:ext cx="3688915" cy="2372176"/>
          </a:xfrm>
        </p:spPr>
        <p:txBody>
          <a:bodyPr/>
          <a:lstStyle/>
          <a:p>
            <a:pPr marL="432" indent="0">
              <a:spcBef>
                <a:spcPts val="600"/>
              </a:spcBef>
              <a:buNone/>
            </a:pPr>
            <a:r>
              <a:rPr lang="en-US" sz="1800" dirty="0"/>
              <a:t>Economists Milton Friedman and Edmund Phelps argued that this implied </a:t>
            </a:r>
            <a:r>
              <a:rPr lang="en-US" sz="1800" b="1" dirty="0"/>
              <a:t>the long-run Phillips curve was also vertical</a:t>
            </a:r>
            <a:r>
              <a:rPr lang="en-US" sz="1800" dirty="0"/>
              <a:t>: in the long run, employment is determined by output, which in the long run does not depend on the price level.</a:t>
            </a:r>
          </a:p>
        </p:txBody>
      </p:sp>
      <p:pic>
        <p:nvPicPr>
          <p:cNvPr id="9" name="Picture 8" descr="A graphs titled, a vertical long run aggregate supply curve means a vertical long run Phillips Curve. For long description in Notes pane, press F6.">
            <a:extLst>
              <a:ext uri="{FF2B5EF4-FFF2-40B4-BE49-F238E27FC236}">
                <a16:creationId xmlns:a16="http://schemas.microsoft.com/office/drawing/2014/main" id="{DF8A1A8D-F503-DEAC-3DA9-B8E933E143F8}"/>
              </a:ext>
            </a:extLst>
          </p:cNvPr>
          <p:cNvPicPr>
            <a:picLocks noChangeAspect="1"/>
          </p:cNvPicPr>
          <p:nvPr/>
        </p:nvPicPr>
        <p:blipFill rotWithShape="1">
          <a:blip r:embed="rId3"/>
          <a:srcRect r="47092"/>
          <a:stretch/>
        </p:blipFill>
        <p:spPr>
          <a:xfrm>
            <a:off x="4667693" y="1743476"/>
            <a:ext cx="4019107" cy="3969046"/>
          </a:xfrm>
          <a:prstGeom prst="rect">
            <a:avLst/>
          </a:prstGeom>
        </p:spPr>
      </p:pic>
    </p:spTree>
    <p:extLst>
      <p:ext uri="{BB962C8B-B14F-4D97-AF65-F5344CB8AC3E}">
        <p14:creationId xmlns:p14="http://schemas.microsoft.com/office/powerpoint/2010/main" val="27047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Figure 17.3 A Vertical Long-Run Aggregate Supply Curve Means a Vertical Long-Run Phillips Curve </a:t>
            </a:r>
            <a:r>
              <a:rPr lang="en-US" sz="2000" b="0" dirty="0"/>
              <a:t>(2 of 2)</a:t>
            </a:r>
            <a:endParaRPr lang="en-IN" sz="2000" dirty="0"/>
          </a:p>
        </p:txBody>
      </p:sp>
      <p:sp>
        <p:nvSpPr>
          <p:cNvPr id="5" name="Content Placeholder 4"/>
          <p:cNvSpPr>
            <a:spLocks noGrp="1"/>
          </p:cNvSpPr>
          <p:nvPr>
            <p:ph sz="quarter" idx="14"/>
          </p:nvPr>
        </p:nvSpPr>
        <p:spPr>
          <a:xfrm>
            <a:off x="457200" y="1558413"/>
            <a:ext cx="3814175" cy="2312130"/>
          </a:xfrm>
        </p:spPr>
        <p:txBody>
          <a:bodyPr/>
          <a:lstStyle/>
          <a:p>
            <a:pPr marL="432" indent="0">
              <a:buNone/>
            </a:pPr>
            <a:r>
              <a:rPr lang="en-US" sz="1800" dirty="0">
                <a:latin typeface="+mn-lt"/>
              </a:rPr>
              <a:t>Since employment was determined by potential G</a:t>
            </a:r>
            <a:r>
              <a:rPr lang="en-US" sz="100" dirty="0">
                <a:latin typeface="+mn-lt"/>
              </a:rPr>
              <a:t> </a:t>
            </a:r>
            <a:r>
              <a:rPr lang="en-US" sz="1800" dirty="0">
                <a:latin typeface="+mn-lt"/>
              </a:rPr>
              <a:t>D</a:t>
            </a:r>
            <a:r>
              <a:rPr lang="en-US" sz="100" dirty="0">
                <a:latin typeface="+mn-lt"/>
              </a:rPr>
              <a:t> </a:t>
            </a:r>
            <a:r>
              <a:rPr lang="en-US" sz="1800" dirty="0">
                <a:latin typeface="+mn-lt"/>
              </a:rPr>
              <a:t>P, so must be unemployment.</a:t>
            </a:r>
            <a:endParaRPr lang="en-US" sz="1800" b="1" dirty="0">
              <a:latin typeface="+mn-lt"/>
            </a:endParaRPr>
          </a:p>
          <a:p>
            <a:pPr indent="-255600"/>
            <a:r>
              <a:rPr lang="en-US" sz="1800" dirty="0">
                <a:latin typeface="+mn-lt"/>
              </a:rPr>
              <a:t>Unemployment, in the long run, goes to the </a:t>
            </a:r>
            <a:r>
              <a:rPr lang="en-US" sz="1800" b="1" dirty="0">
                <a:latin typeface="+mn-lt"/>
              </a:rPr>
              <a:t>natural rate of unemployment</a:t>
            </a:r>
            <a:r>
              <a:rPr lang="en-US" sz="1800" dirty="0">
                <a:latin typeface="+mn-lt"/>
              </a:rPr>
              <a:t>, when the output returns to potential G</a:t>
            </a:r>
            <a:r>
              <a:rPr lang="en-US" sz="100" dirty="0">
                <a:latin typeface="+mn-lt"/>
              </a:rPr>
              <a:t> </a:t>
            </a:r>
            <a:r>
              <a:rPr lang="en-US" sz="1800" dirty="0">
                <a:latin typeface="+mn-lt"/>
              </a:rPr>
              <a:t>D</a:t>
            </a:r>
            <a:r>
              <a:rPr lang="en-US" sz="100" dirty="0">
                <a:latin typeface="+mn-lt"/>
              </a:rPr>
              <a:t> </a:t>
            </a:r>
            <a:r>
              <a:rPr lang="en-US" sz="1800" dirty="0">
                <a:latin typeface="+mn-lt"/>
              </a:rPr>
              <a:t>P.</a:t>
            </a:r>
          </a:p>
        </p:txBody>
      </p:sp>
      <p:sp>
        <p:nvSpPr>
          <p:cNvPr id="6" name="Content Placeholder 5"/>
          <p:cNvSpPr>
            <a:spLocks noGrp="1"/>
          </p:cNvSpPr>
          <p:nvPr>
            <p:ph sz="quarter" idx="15"/>
          </p:nvPr>
        </p:nvSpPr>
        <p:spPr>
          <a:xfrm>
            <a:off x="457200" y="3946283"/>
            <a:ext cx="3814175" cy="1810314"/>
          </a:xfrm>
        </p:spPr>
        <p:txBody>
          <a:bodyPr/>
          <a:lstStyle/>
          <a:p>
            <a:pPr marL="432" indent="0">
              <a:buNone/>
            </a:pPr>
            <a:r>
              <a:rPr lang="en-US" sz="1800" dirty="0"/>
              <a:t>At this output level, there is no </a:t>
            </a:r>
            <a:r>
              <a:rPr lang="en-US" sz="1800" b="1" dirty="0"/>
              <a:t>cyclical unemployment</a:t>
            </a:r>
            <a:r>
              <a:rPr lang="en-US" sz="1800" dirty="0"/>
              <a:t>; but there does remain </a:t>
            </a:r>
            <a:r>
              <a:rPr lang="en-US" sz="1800" b="1" dirty="0"/>
              <a:t>structural</a:t>
            </a:r>
            <a:r>
              <a:rPr lang="en-US" sz="1800" dirty="0"/>
              <a:t> and </a:t>
            </a:r>
            <a:r>
              <a:rPr lang="en-US" sz="1800" b="1" dirty="0"/>
              <a:t>frictional unemployment</a:t>
            </a:r>
            <a:r>
              <a:rPr lang="en-US" sz="1800" dirty="0"/>
              <a:t>. These latter two are not predictably affected by inflation.</a:t>
            </a:r>
          </a:p>
        </p:txBody>
      </p:sp>
      <p:pic>
        <p:nvPicPr>
          <p:cNvPr id="8" name="Picture 7" descr="A graphs titled, a vertical long run aggregate supply curve means a vertical long run Phillips Curve. For long description in Notes pane, press F6.">
            <a:extLst>
              <a:ext uri="{FF2B5EF4-FFF2-40B4-BE49-F238E27FC236}">
                <a16:creationId xmlns:a16="http://schemas.microsoft.com/office/drawing/2014/main" id="{3E5FA37F-B1FB-61FD-D2AF-07D72600ADF6}"/>
              </a:ext>
            </a:extLst>
          </p:cNvPr>
          <p:cNvPicPr>
            <a:picLocks noChangeAspect="1"/>
          </p:cNvPicPr>
          <p:nvPr/>
        </p:nvPicPr>
        <p:blipFill rotWithShape="1">
          <a:blip r:embed="rId3"/>
          <a:srcRect l="53359" r="-6267"/>
          <a:stretch/>
        </p:blipFill>
        <p:spPr>
          <a:xfrm>
            <a:off x="4667693" y="1558412"/>
            <a:ext cx="4019107" cy="3969046"/>
          </a:xfrm>
          <a:prstGeom prst="rect">
            <a:avLst/>
          </a:prstGeom>
        </p:spPr>
      </p:pic>
    </p:spTree>
    <p:extLst>
      <p:ext uri="{BB962C8B-B14F-4D97-AF65-F5344CB8AC3E}">
        <p14:creationId xmlns:p14="http://schemas.microsoft.com/office/powerpoint/2010/main" val="163768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21B20E-35EA-4D17-B964-B20E2D1295DF}">
  <ds:schemaRefs>
    <ds:schemaRef ds:uri="http://schemas.microsoft.com/sharepoint/v3/contenttype/forms"/>
  </ds:schemaRefs>
</ds:datastoreItem>
</file>

<file path=customXml/itemProps2.xml><?xml version="1.0" encoding="utf-8"?>
<ds:datastoreItem xmlns:ds="http://schemas.openxmlformats.org/officeDocument/2006/customXml" ds:itemID="{0056287A-C0AD-4674-BAF1-ACC643C7586F}">
  <ds:schemaRefs>
    <ds:schemaRef ds:uri="http://schemas.microsoft.com/office/infopath/2007/PartnerControls"/>
    <ds:schemaRef ds:uri="http://purl.org/dc/terms/"/>
    <ds:schemaRef ds:uri="http://purl.org/dc/dcmitype/"/>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6125ffc9-2c56-435e-8267-1393444907b2"/>
    <ds:schemaRef ds:uri="7c1bd8dc-4e40-424f-a15f-9ffcd522197f"/>
    <ds:schemaRef ds:uri="http://www.w3.org/XML/1998/namespace"/>
  </ds:schemaRefs>
</ds:datastoreItem>
</file>

<file path=customXml/itemProps3.xml><?xml version="1.0" encoding="utf-8"?>
<ds:datastoreItem xmlns:ds="http://schemas.openxmlformats.org/officeDocument/2006/customXml" ds:itemID="{ECCDCAB1-243A-4BF3-8F64-0A92E1610E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568</TotalTime>
  <Words>7943</Words>
  <Application>Microsoft Office PowerPoint</Application>
  <PresentationFormat>On-screen Show (4:3)</PresentationFormat>
  <Paragraphs>390</Paragraphs>
  <Slides>54</Slides>
  <Notes>34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2" baseType="lpstr">
      <vt:lpstr>Verdana</vt:lpstr>
      <vt:lpstr>Times New Roman</vt:lpstr>
      <vt:lpstr>Noto Sans Symbols</vt:lpstr>
      <vt:lpstr>Arial</vt:lpstr>
      <vt:lpstr>Segoe UI</vt:lpstr>
      <vt:lpstr>USHE</vt:lpstr>
      <vt:lpstr>USHE_slide options</vt:lpstr>
      <vt:lpstr>Equation</vt:lpstr>
      <vt:lpstr>Macroeconomics</vt:lpstr>
      <vt:lpstr>Chapter Outline</vt:lpstr>
      <vt:lpstr>Can the Fed Bring Down a High Inflation Rate without Causing a Recession?</vt:lpstr>
      <vt:lpstr>17.1 The Discovery of the Short-Run Trade-Off between Unemployment and Inflation</vt:lpstr>
      <vt:lpstr>Figure 17.1 The Phillips Curve</vt:lpstr>
      <vt:lpstr>Figure 17.2 Using Aggregate Demand and Aggregate Supply to Explain the Phillips Curve</vt:lpstr>
      <vt:lpstr>Is the Phillips Curve a Policy Menu?</vt:lpstr>
      <vt:lpstr>Figure 17.3 A Vertical Long-Run Aggregate Supply Curve Means a Vertical Long-Run Phillips Curve (1 of 2)</vt:lpstr>
      <vt:lpstr>Figure 17.3 A Vertical Long-Run Aggregate Supply Curve Means a Vertical Long-Run Phillips Curve (2 of 2)</vt:lpstr>
      <vt:lpstr>The Role of Expectations of Future Inflation</vt:lpstr>
      <vt:lpstr>Table 17.1 The Effect of Unexpected Price Level Changes on the Real Wage</vt:lpstr>
      <vt:lpstr>Table 17.2 The Basis for the Short-Run Phillips Curve</vt:lpstr>
      <vt:lpstr>Apply the Concept: Why Might Workers Fail to Accurately Forecast Inflation?</vt:lpstr>
      <vt:lpstr>17.2 The Short-Run and Long-Run Phillips Curves</vt:lpstr>
      <vt:lpstr>Figure 17.4 The Short-Run Phillips Curve of the 1960s and the Long-Run Phillips Curve</vt:lpstr>
      <vt:lpstr>Figure 17.5 Expectations and the Short-Run Phillips Curve (1 of 2)</vt:lpstr>
      <vt:lpstr>Figure 17.5 Expectations and the Short-Run Phillips Curve (2 of 2)</vt:lpstr>
      <vt:lpstr>Figure 17.6 A Short-Run Phillips Curve for Every Expected Inflation Rate</vt:lpstr>
      <vt:lpstr>Figure 17.7 The Inflation Rate and the Natural Rate of Unemployment in the Long Run (1 of 2)</vt:lpstr>
      <vt:lpstr>Figure 17.7 The Inflation Rate and the Natural Rate of Unemployment in the Long Run (2 of 2)</vt:lpstr>
      <vt:lpstr>Apply the Concept: Does the Natural Rate of Unemployment Ever Change?</vt:lpstr>
      <vt:lpstr>17.3 Monetary Policy and Expectations of the Inflation Rate</vt:lpstr>
      <vt:lpstr>Figure 17.8 Rational Expectations and the Phillips Curve</vt:lpstr>
      <vt:lpstr>Is the Short-Run Phillips Curve Really Vertical?</vt:lpstr>
      <vt:lpstr>Real Business Cycle Models</vt:lpstr>
      <vt:lpstr>17.4 The Development of Federal Reserve Policy since the 1970s and the Operation of Foreign Central Banks</vt:lpstr>
      <vt:lpstr>Figure 17.9 A Supply Shock Shifts the S R A S Curve and the Short-Run Phillips Curve (1 of 2)</vt:lpstr>
      <vt:lpstr>Figure 17.9 A Supply Shock Shifts the S R A S Curve and the Short-Run Phillips Curve (2 of 2)</vt:lpstr>
      <vt:lpstr>Figure 17.10 The Fed Tames Inflation, 1979–1989 (1 of 2)</vt:lpstr>
      <vt:lpstr>Figure 17.10 The Fed Tames Inflation, 1979–1989 (2 of 2)</vt:lpstr>
      <vt:lpstr>Table 17.3 The Record of Fed Chairs and Inflation</vt:lpstr>
      <vt:lpstr>Fed Chair Alan Greenspan</vt:lpstr>
      <vt:lpstr>How Greenspan and Subsequent  Fed Chairs Increased Fed Credibility</vt:lpstr>
      <vt:lpstr>Table 17.4 F O M C Estimates of the Natural Rate of Unemployment, 2015–2022</vt:lpstr>
      <vt:lpstr>Figure 17.11 Employment–Population Ratio for Workers Aged 25 to 54 since 2022 (1 of 2)</vt:lpstr>
      <vt:lpstr>Figure 17.11 Employment–Population Ratio for Workers Aged 25 to 54 since 2022 (2 of 2)</vt:lpstr>
      <vt:lpstr>New Approach to Monetary Policy</vt:lpstr>
      <vt:lpstr>The New Approach Is Put to the Test</vt:lpstr>
      <vt:lpstr>A Rare “Soft Landing”?</vt:lpstr>
      <vt:lpstr>Apply the Concept: Has the Phillips Curve Disappeared? (1 of 4)</vt:lpstr>
      <vt:lpstr>Apply the Concept: Has the Phillips Curve Disappeared? (2 of 4)</vt:lpstr>
      <vt:lpstr>Apply the Concept: Has the Phillips Curve Disappeared? (3 of 4)</vt:lpstr>
      <vt:lpstr>Apply the Concept: Has the Phillips Curve Disappeared? (4 of 4)</vt:lpstr>
      <vt:lpstr>Too-Big-to-Fail and the Dodd-Frank Act</vt:lpstr>
      <vt:lpstr>Should the Fed Be Independent of Congress and the President?</vt:lpstr>
      <vt:lpstr>Should the Fed Be Independent of Congress and the President? Arguments “For”</vt:lpstr>
      <vt:lpstr>Figure 17.12 The More Independent the Central Bank, the Lower the Inflation Rate</vt:lpstr>
      <vt:lpstr>Other Proposals to Alter the Fed</vt:lpstr>
      <vt:lpstr>Central Banking in Other Countries: The Bank of England</vt:lpstr>
      <vt:lpstr>Central Banking in Other Countries: The Bank of Japan</vt:lpstr>
      <vt:lpstr>Central Banking in Other Countries: The Bank of Canada</vt:lpstr>
      <vt:lpstr>Central Banking in Other Countries: The European Central Bank</vt:lpstr>
      <vt:lpstr>Figure 17.13 Inflation across Countries in the Covid-19 Era</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17, Inflation, Unemployment, and Federal Reserve Policy</dc:title>
  <dc:subject>Economics</dc:subject>
  <dc:creator>Hubbard/O'Brien</dc:creator>
  <cp:keywords>Macroeconomics</cp:keywords>
  <dc:description>Long description alt-text is inserted in the notes pane; Alt text for images/math equations within table cells have been placed behind the object intentionally to provide a better screen reader user experience; Additional author contents are available on the Notes Pane.</dc:description>
  <cp:lastModifiedBy>Chiranjeevi Kumar</cp:lastModifiedBy>
  <cp:revision>895</cp:revision>
  <dcterms:modified xsi:type="dcterms:W3CDTF">2024-05-03T13:49:42Z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